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72" r:id="rId3"/>
    <p:sldId id="274" r:id="rId4"/>
    <p:sldId id="260" r:id="rId5"/>
    <p:sldId id="261" r:id="rId6"/>
    <p:sldId id="273" r:id="rId7"/>
    <p:sldId id="263" r:id="rId8"/>
    <p:sldId id="264" r:id="rId9"/>
    <p:sldId id="265" r:id="rId10"/>
    <p:sldId id="275" r:id="rId11"/>
    <p:sldId id="276" r:id="rId12"/>
    <p:sldId id="277" r:id="rId13"/>
    <p:sldId id="269" r:id="rId14"/>
    <p:sldId id="28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C5A"/>
    <a:srgbClr val="EBE3D6"/>
    <a:srgbClr val="F0DCBD"/>
    <a:srgbClr val="EBCD9D"/>
    <a:srgbClr val="FAD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E5738-E444-8493-691B-201E17F9238D}" v="69" dt="2024-06-12T20:52:57.100"/>
    <p1510:client id="{34CE92FE-2E4C-100D-D550-8826E4F0C226}" v="12" dt="2024-06-13T10:09:41.218"/>
    <p1510:client id="{39C6B8F5-BFB3-CE29-E83B-18A0CE283079}" v="4" dt="2024-06-12T20:56:48.528"/>
    <p1510:client id="{3B785D62-2155-466E-3375-5F9D7E7D3901}" v="252" dt="2024-06-12T17:06:23.336"/>
    <p1510:client id="{460BAB02-3CE1-F14C-4490-986F98FDA4C5}" v="170" dt="2024-06-13T10:07:46.609"/>
    <p1510:client id="{7C36F24B-13D9-0AF9-1C53-08509BE0A495}" v="21" dt="2024-06-11T20:12:01.895"/>
    <p1510:client id="{7ED43FEA-1449-7255-F7ED-7C46E12E8A67}" v="97" dt="2024-06-11T20:39:20.362"/>
    <p1510:client id="{83389F2E-1392-BAB6-47EA-F5BBF44D7991}" v="25" dt="2024-06-12T16:30:07.805"/>
    <p1510:client id="{85C6B2B9-5FC7-4E9B-DA99-718929E409E6}" v="123" dt="2024-06-13T16:06:08.195"/>
    <p1510:client id="{BEBAFAEC-FD7A-1577-7F5B-7D468F78AC02}" v="797" dt="2024-06-13T15:37:17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43B33-05F0-418A-B12C-ECDD445443B0}" type="doc">
      <dgm:prSet loTypeId="urn:microsoft.com/office/officeart/2005/8/layout/hList6" loCatId="process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065B5C3-7942-410E-820C-9622984FABC0}">
      <dgm:prSet/>
      <dgm:spPr/>
      <dgm:t>
        <a:bodyPr/>
        <a:lstStyle/>
        <a:p>
          <a:r>
            <a:rPr lang="en-US" noProof="1"/>
            <a:t> Money ML </a:t>
          </a:r>
          <a:br>
            <a:rPr lang="en-US" noProof="1"/>
          </a:br>
          <a:r>
            <a:rPr lang="en-US" noProof="1"/>
            <a:t>Conoscere il valore del tuo lavoro senza sorprese</a:t>
          </a:r>
        </a:p>
      </dgm:t>
    </dgm:pt>
    <dgm:pt modelId="{4E5E3B87-D08F-43D9-82C8-12207DA4972C}" type="parTrans" cxnId="{1E46CEFE-E070-48B6-99C8-3CAA5C225B51}">
      <dgm:prSet/>
      <dgm:spPr/>
      <dgm:t>
        <a:bodyPr/>
        <a:lstStyle/>
        <a:p>
          <a:endParaRPr lang="en-US"/>
        </a:p>
      </dgm:t>
    </dgm:pt>
    <dgm:pt modelId="{D4239F44-5A4F-414F-8D09-A055439A78DC}" type="sibTrans" cxnId="{1E46CEFE-E070-48B6-99C8-3CAA5C225B51}">
      <dgm:prSet/>
      <dgm:spPr/>
      <dgm:t>
        <a:bodyPr/>
        <a:lstStyle/>
        <a:p>
          <a:endParaRPr lang="en-US"/>
        </a:p>
      </dgm:t>
    </dgm:pt>
    <dgm:pt modelId="{C98A106E-0DA9-4283-8A13-0C8793F45727}">
      <dgm:prSet/>
      <dgm:spPr/>
      <dgm:t>
        <a:bodyPr/>
        <a:lstStyle/>
        <a:p>
          <a:pPr rtl="0"/>
          <a:r>
            <a:rPr lang="en-GB" noProof="1"/>
            <a:t>Evita offerte senza indicazioni sul salario. </a:t>
          </a:r>
        </a:p>
        <a:p>
          <a:pPr rtl="0"/>
          <a:r>
            <a:rPr lang="en-GB" noProof="1"/>
            <a:t>Stima il compenso per il lavoro che ti interessa.</a:t>
          </a:r>
          <a:endParaRPr lang="en-US" noProof="1"/>
        </a:p>
      </dgm:t>
    </dgm:pt>
    <dgm:pt modelId="{25F4FAEB-3E53-4BA9-B843-83EDEC478802}" type="parTrans" cxnId="{5542666F-C8BD-41AB-828F-EB75795C9E78}">
      <dgm:prSet/>
      <dgm:spPr/>
      <dgm:t>
        <a:bodyPr/>
        <a:lstStyle/>
        <a:p>
          <a:endParaRPr lang="en-US"/>
        </a:p>
      </dgm:t>
    </dgm:pt>
    <dgm:pt modelId="{5A64DB11-78E8-4409-B596-4E80F728F2C7}" type="sibTrans" cxnId="{5542666F-C8BD-41AB-828F-EB75795C9E78}">
      <dgm:prSet/>
      <dgm:spPr/>
      <dgm:t>
        <a:bodyPr/>
        <a:lstStyle/>
        <a:p>
          <a:endParaRPr lang="en-US"/>
        </a:p>
      </dgm:t>
    </dgm:pt>
    <dgm:pt modelId="{BC5ABACA-668F-43C3-BE71-DE6D4789B189}">
      <dgm:prSet/>
      <dgm:spPr/>
      <dgm:t>
        <a:bodyPr/>
        <a:lstStyle/>
        <a:p>
          <a:r>
            <a:rPr lang="en-GB" noProof="1"/>
            <a:t>Semplifica la tua ricerca e prendi decisioni informate sulle opportunità di lavoro.</a:t>
          </a:r>
          <a:endParaRPr lang="en-US" noProof="1"/>
        </a:p>
      </dgm:t>
    </dgm:pt>
    <dgm:pt modelId="{F7AF3769-6013-437B-9E96-6F321FD085A4}" type="parTrans" cxnId="{BB6B2BB9-B57B-464C-966B-1A5B1BDF9C4B}">
      <dgm:prSet/>
      <dgm:spPr/>
      <dgm:t>
        <a:bodyPr/>
        <a:lstStyle/>
        <a:p>
          <a:endParaRPr lang="en-US"/>
        </a:p>
      </dgm:t>
    </dgm:pt>
    <dgm:pt modelId="{6B104C33-333C-4F10-BA1C-49708EE33122}" type="sibTrans" cxnId="{BB6B2BB9-B57B-464C-966B-1A5B1BDF9C4B}">
      <dgm:prSet/>
      <dgm:spPr/>
      <dgm:t>
        <a:bodyPr/>
        <a:lstStyle/>
        <a:p>
          <a:endParaRPr lang="en-US"/>
        </a:p>
      </dgm:t>
    </dgm:pt>
    <dgm:pt modelId="{EBF3D105-CE49-4AFD-BFC4-C9EEFD1C53C9}">
      <dgm:prSet phldr="0"/>
      <dgm:spPr/>
      <dgm:t>
        <a:bodyPr/>
        <a:lstStyle/>
        <a:p>
          <a:pPr rtl="0"/>
          <a:r>
            <a:rPr lang="en-US" noProof="1"/>
            <a:t>Addio alle incertezze,</a:t>
          </a:r>
        </a:p>
        <a:p>
          <a:pPr rtl="0"/>
          <a:r>
            <a:rPr lang="en-US" noProof="1"/>
            <a:t>solo dati che possono guidare le tue scelte di carriera.</a:t>
          </a:r>
        </a:p>
      </dgm:t>
    </dgm:pt>
    <dgm:pt modelId="{2E6A4E5E-55C1-459A-8687-B53068107367}" type="parTrans" cxnId="{5C08CA49-C12D-4657-BE60-87EA54A1C547}">
      <dgm:prSet/>
      <dgm:spPr/>
      <dgm:t>
        <a:bodyPr/>
        <a:lstStyle/>
        <a:p>
          <a:endParaRPr lang="en-GB"/>
        </a:p>
      </dgm:t>
    </dgm:pt>
    <dgm:pt modelId="{BE48EBDF-119F-4742-B08B-B764216EA3F0}" type="sibTrans" cxnId="{5C08CA49-C12D-4657-BE60-87EA54A1C547}">
      <dgm:prSet/>
      <dgm:spPr/>
      <dgm:t>
        <a:bodyPr/>
        <a:lstStyle/>
        <a:p>
          <a:endParaRPr lang="en-US"/>
        </a:p>
      </dgm:t>
    </dgm:pt>
    <dgm:pt modelId="{738498C4-B53C-A94B-B8DA-411AD31FACA6}" type="pres">
      <dgm:prSet presAssocID="{D4E43B33-05F0-418A-B12C-ECDD445443B0}" presName="Name0" presStyleCnt="0">
        <dgm:presLayoutVars>
          <dgm:dir/>
          <dgm:resizeHandles val="exact"/>
        </dgm:presLayoutVars>
      </dgm:prSet>
      <dgm:spPr/>
    </dgm:pt>
    <dgm:pt modelId="{04C5A16A-19BF-C240-962B-4926123335C3}" type="pres">
      <dgm:prSet presAssocID="{7065B5C3-7942-410E-820C-9622984FABC0}" presName="node" presStyleLbl="node1" presStyleIdx="0" presStyleCnt="4">
        <dgm:presLayoutVars>
          <dgm:bulletEnabled val="1"/>
        </dgm:presLayoutVars>
      </dgm:prSet>
      <dgm:spPr/>
    </dgm:pt>
    <dgm:pt modelId="{ABA860C0-14DD-7E49-887C-19B7ADCF945E}" type="pres">
      <dgm:prSet presAssocID="{D4239F44-5A4F-414F-8D09-A055439A78DC}" presName="sibTrans" presStyleCnt="0"/>
      <dgm:spPr/>
    </dgm:pt>
    <dgm:pt modelId="{642C8478-7AE6-A64C-9F3E-3B4DD7571BEE}" type="pres">
      <dgm:prSet presAssocID="{C98A106E-0DA9-4283-8A13-0C8793F45727}" presName="node" presStyleLbl="node1" presStyleIdx="1" presStyleCnt="4">
        <dgm:presLayoutVars>
          <dgm:bulletEnabled val="1"/>
        </dgm:presLayoutVars>
      </dgm:prSet>
      <dgm:spPr/>
    </dgm:pt>
    <dgm:pt modelId="{070A570B-8EB6-EF42-BF00-9081A66A640E}" type="pres">
      <dgm:prSet presAssocID="{5A64DB11-78E8-4409-B596-4E80F728F2C7}" presName="sibTrans" presStyleCnt="0"/>
      <dgm:spPr/>
    </dgm:pt>
    <dgm:pt modelId="{93BF68D4-B3D8-A44B-B59E-D09B13AAC25A}" type="pres">
      <dgm:prSet presAssocID="{BC5ABACA-668F-43C3-BE71-DE6D4789B189}" presName="node" presStyleLbl="node1" presStyleIdx="2" presStyleCnt="4">
        <dgm:presLayoutVars>
          <dgm:bulletEnabled val="1"/>
        </dgm:presLayoutVars>
      </dgm:prSet>
      <dgm:spPr/>
    </dgm:pt>
    <dgm:pt modelId="{32EA7C5E-EF70-3144-A4C5-EA1F747DAE32}" type="pres">
      <dgm:prSet presAssocID="{6B104C33-333C-4F10-BA1C-49708EE33122}" presName="sibTrans" presStyleCnt="0"/>
      <dgm:spPr/>
    </dgm:pt>
    <dgm:pt modelId="{D9AAB202-0F5F-B049-A3DC-D838B83855C1}" type="pres">
      <dgm:prSet presAssocID="{EBF3D105-CE49-4AFD-BFC4-C9EEFD1C53C9}" presName="node" presStyleLbl="node1" presStyleIdx="3" presStyleCnt="4">
        <dgm:presLayoutVars>
          <dgm:bulletEnabled val="1"/>
        </dgm:presLayoutVars>
      </dgm:prSet>
      <dgm:spPr/>
    </dgm:pt>
  </dgm:ptLst>
  <dgm:cxnLst>
    <dgm:cxn modelId="{5C08CA49-C12D-4657-BE60-87EA54A1C547}" srcId="{D4E43B33-05F0-418A-B12C-ECDD445443B0}" destId="{EBF3D105-CE49-4AFD-BFC4-C9EEFD1C53C9}" srcOrd="3" destOrd="0" parTransId="{2E6A4E5E-55C1-459A-8687-B53068107367}" sibTransId="{BE48EBDF-119F-4742-B08B-B764216EA3F0}"/>
    <dgm:cxn modelId="{5542666F-C8BD-41AB-828F-EB75795C9E78}" srcId="{D4E43B33-05F0-418A-B12C-ECDD445443B0}" destId="{C98A106E-0DA9-4283-8A13-0C8793F45727}" srcOrd="1" destOrd="0" parTransId="{25F4FAEB-3E53-4BA9-B843-83EDEC478802}" sibTransId="{5A64DB11-78E8-4409-B596-4E80F728F2C7}"/>
    <dgm:cxn modelId="{3B744E7B-0DD9-4405-A847-2A4798A17A2E}" type="presOf" srcId="{BC5ABACA-668F-43C3-BE71-DE6D4789B189}" destId="{93BF68D4-B3D8-A44B-B59E-D09B13AAC25A}" srcOrd="0" destOrd="0" presId="urn:microsoft.com/office/officeart/2005/8/layout/hList6"/>
    <dgm:cxn modelId="{2A94817D-F7B1-4503-B011-AF15812F60D8}" type="presOf" srcId="{7065B5C3-7942-410E-820C-9622984FABC0}" destId="{04C5A16A-19BF-C240-962B-4926123335C3}" srcOrd="0" destOrd="0" presId="urn:microsoft.com/office/officeart/2005/8/layout/hList6"/>
    <dgm:cxn modelId="{FA8C50B2-9082-4C71-8B2E-70E6F15D3971}" type="presOf" srcId="{EBF3D105-CE49-4AFD-BFC4-C9EEFD1C53C9}" destId="{D9AAB202-0F5F-B049-A3DC-D838B83855C1}" srcOrd="0" destOrd="0" presId="urn:microsoft.com/office/officeart/2005/8/layout/hList6"/>
    <dgm:cxn modelId="{BB6B2BB9-B57B-464C-966B-1A5B1BDF9C4B}" srcId="{D4E43B33-05F0-418A-B12C-ECDD445443B0}" destId="{BC5ABACA-668F-43C3-BE71-DE6D4789B189}" srcOrd="2" destOrd="0" parTransId="{F7AF3769-6013-437B-9E96-6F321FD085A4}" sibTransId="{6B104C33-333C-4F10-BA1C-49708EE33122}"/>
    <dgm:cxn modelId="{F76D2CBD-5066-4A1D-81FD-B4AAE69BE79E}" type="presOf" srcId="{C98A106E-0DA9-4283-8A13-0C8793F45727}" destId="{642C8478-7AE6-A64C-9F3E-3B4DD7571BEE}" srcOrd="0" destOrd="0" presId="urn:microsoft.com/office/officeart/2005/8/layout/hList6"/>
    <dgm:cxn modelId="{3C866CCC-372A-E14B-AA85-C173429921BD}" type="presOf" srcId="{D4E43B33-05F0-418A-B12C-ECDD445443B0}" destId="{738498C4-B53C-A94B-B8DA-411AD31FACA6}" srcOrd="0" destOrd="0" presId="urn:microsoft.com/office/officeart/2005/8/layout/hList6"/>
    <dgm:cxn modelId="{1E46CEFE-E070-48B6-99C8-3CAA5C225B51}" srcId="{D4E43B33-05F0-418A-B12C-ECDD445443B0}" destId="{7065B5C3-7942-410E-820C-9622984FABC0}" srcOrd="0" destOrd="0" parTransId="{4E5E3B87-D08F-43D9-82C8-12207DA4972C}" sibTransId="{D4239F44-5A4F-414F-8D09-A055439A78DC}"/>
    <dgm:cxn modelId="{530B3914-A8D9-4A85-A5FD-D49410DC88F5}" type="presParOf" srcId="{738498C4-B53C-A94B-B8DA-411AD31FACA6}" destId="{04C5A16A-19BF-C240-962B-4926123335C3}" srcOrd="0" destOrd="0" presId="urn:microsoft.com/office/officeart/2005/8/layout/hList6"/>
    <dgm:cxn modelId="{0D512948-53A0-44B4-A3DD-B46030EC766F}" type="presParOf" srcId="{738498C4-B53C-A94B-B8DA-411AD31FACA6}" destId="{ABA860C0-14DD-7E49-887C-19B7ADCF945E}" srcOrd="1" destOrd="0" presId="urn:microsoft.com/office/officeart/2005/8/layout/hList6"/>
    <dgm:cxn modelId="{7457FE79-764C-4AF1-8C32-49C38741E807}" type="presParOf" srcId="{738498C4-B53C-A94B-B8DA-411AD31FACA6}" destId="{642C8478-7AE6-A64C-9F3E-3B4DD7571BEE}" srcOrd="2" destOrd="0" presId="urn:microsoft.com/office/officeart/2005/8/layout/hList6"/>
    <dgm:cxn modelId="{869C6009-62E6-421A-B097-F078B86CC282}" type="presParOf" srcId="{738498C4-B53C-A94B-B8DA-411AD31FACA6}" destId="{070A570B-8EB6-EF42-BF00-9081A66A640E}" srcOrd="3" destOrd="0" presId="urn:microsoft.com/office/officeart/2005/8/layout/hList6"/>
    <dgm:cxn modelId="{589678C1-F87A-4254-82D0-02EB61FC2944}" type="presParOf" srcId="{738498C4-B53C-A94B-B8DA-411AD31FACA6}" destId="{93BF68D4-B3D8-A44B-B59E-D09B13AAC25A}" srcOrd="4" destOrd="0" presId="urn:microsoft.com/office/officeart/2005/8/layout/hList6"/>
    <dgm:cxn modelId="{D7E0567C-30E3-4281-8429-5D16D528572D}" type="presParOf" srcId="{738498C4-B53C-A94B-B8DA-411AD31FACA6}" destId="{32EA7C5E-EF70-3144-A4C5-EA1F747DAE32}" srcOrd="5" destOrd="0" presId="urn:microsoft.com/office/officeart/2005/8/layout/hList6"/>
    <dgm:cxn modelId="{9A6784E4-2C50-4372-904C-20E7B541B804}" type="presParOf" srcId="{738498C4-B53C-A94B-B8DA-411AD31FACA6}" destId="{D9AAB202-0F5F-B049-A3DC-D838B83855C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5A16A-19BF-C240-962B-4926123335C3}">
      <dsp:nvSpPr>
        <dsp:cNvPr id="0" name=""/>
        <dsp:cNvSpPr/>
      </dsp:nvSpPr>
      <dsp:spPr>
        <a:xfrm rot="16200000">
          <a:off x="-907728" y="910307"/>
          <a:ext cx="4351338" cy="2530723"/>
        </a:xfrm>
        <a:prstGeom prst="flowChartManualOperati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071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1"/>
            <a:t> Money ML </a:t>
          </a:r>
          <a:br>
            <a:rPr lang="en-US" sz="2300" kern="1200" noProof="1"/>
          </a:br>
          <a:r>
            <a:rPr lang="en-US" sz="2300" kern="1200" noProof="1"/>
            <a:t>Conoscere il valore del tuo lavoro senza sorprese</a:t>
          </a:r>
        </a:p>
      </dsp:txBody>
      <dsp:txXfrm rot="5400000">
        <a:off x="2579" y="870268"/>
        <a:ext cx="2530723" cy="2610802"/>
      </dsp:txXfrm>
    </dsp:sp>
    <dsp:sp modelId="{642C8478-7AE6-A64C-9F3E-3B4DD7571BEE}">
      <dsp:nvSpPr>
        <dsp:cNvPr id="0" name=""/>
        <dsp:cNvSpPr/>
      </dsp:nvSpPr>
      <dsp:spPr>
        <a:xfrm rot="16200000">
          <a:off x="1812799" y="910307"/>
          <a:ext cx="4351338" cy="2530723"/>
        </a:xfrm>
        <a:prstGeom prst="flowChartManualOperati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071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1"/>
            <a:t>Evita offerte senza indicazioni sul salario. </a:t>
          </a:r>
        </a:p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1"/>
            <a:t>Stima il compenso per il lavoro che ti interessa.</a:t>
          </a:r>
          <a:endParaRPr lang="en-US" sz="2300" kern="1200" noProof="1"/>
        </a:p>
      </dsp:txBody>
      <dsp:txXfrm rot="5400000">
        <a:off x="2723106" y="870268"/>
        <a:ext cx="2530723" cy="2610802"/>
      </dsp:txXfrm>
    </dsp:sp>
    <dsp:sp modelId="{93BF68D4-B3D8-A44B-B59E-D09B13AAC25A}">
      <dsp:nvSpPr>
        <dsp:cNvPr id="0" name=""/>
        <dsp:cNvSpPr/>
      </dsp:nvSpPr>
      <dsp:spPr>
        <a:xfrm rot="16200000">
          <a:off x="4533327" y="910307"/>
          <a:ext cx="4351338" cy="2530723"/>
        </a:xfrm>
        <a:prstGeom prst="flowChartManualOperati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071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1"/>
            <a:t>Semplifica la tua ricerca e prendi decisioni informate sulle opportunità di lavoro.</a:t>
          </a:r>
          <a:endParaRPr lang="en-US" sz="2300" kern="1200" noProof="1"/>
        </a:p>
      </dsp:txBody>
      <dsp:txXfrm rot="5400000">
        <a:off x="5443634" y="870268"/>
        <a:ext cx="2530723" cy="2610802"/>
      </dsp:txXfrm>
    </dsp:sp>
    <dsp:sp modelId="{D9AAB202-0F5F-B049-A3DC-D838B83855C1}">
      <dsp:nvSpPr>
        <dsp:cNvPr id="0" name=""/>
        <dsp:cNvSpPr/>
      </dsp:nvSpPr>
      <dsp:spPr>
        <a:xfrm rot="16200000">
          <a:off x="7253855" y="910307"/>
          <a:ext cx="4351338" cy="2530723"/>
        </a:xfrm>
        <a:prstGeom prst="flowChartManualOperati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071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1"/>
            <a:t>Addio alle incertezze,</a:t>
          </a:r>
        </a:p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1"/>
            <a:t>solo dati che possono guidare le tue scelte di carriera.</a:t>
          </a:r>
        </a:p>
      </dsp:txBody>
      <dsp:txXfrm rot="5400000">
        <a:off x="8164162" y="870268"/>
        <a:ext cx="2530723" cy="261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wip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wip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wip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wip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wip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wip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wip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wip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wip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wip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fluentd.org/plugi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7C2E1-56FF-B65F-3FEC-97E6CA7AB1EE}"/>
              </a:ext>
            </a:extLst>
          </p:cNvPr>
          <p:cNvSpPr/>
          <p:nvPr/>
        </p:nvSpPr>
        <p:spPr>
          <a:xfrm>
            <a:off x="0" y="-7776"/>
            <a:ext cx="12207551" cy="6881327"/>
          </a:xfrm>
          <a:prstGeom prst="rect">
            <a:avLst/>
          </a:prstGeom>
          <a:solidFill>
            <a:srgbClr val="E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2DE45D-362A-D7D1-1E33-18AAC04C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0347" y="9706"/>
            <a:ext cx="6931305" cy="6836719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296C807-172A-2ACE-90F7-186A3B6F6BFB}"/>
              </a:ext>
            </a:extLst>
          </p:cNvPr>
          <p:cNvSpPr txBox="1"/>
          <p:nvPr/>
        </p:nvSpPr>
        <p:spPr>
          <a:xfrm>
            <a:off x="17689" y="5686112"/>
            <a:ext cx="194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>
                <a:solidFill>
                  <a:srgbClr val="000000"/>
                </a:solidFill>
                <a:latin typeface="Inter Display" panose="02000503000000020004" pitchFamily="2" charset="0"/>
                <a:ea typeface="Inter Display" panose="02000503000000020004" pitchFamily="2" charset="0"/>
                <a:cs typeface="Inter Display" panose="02000503000000020004" pitchFamily="2" charset="0"/>
              </a:rPr>
              <a:t>Carmelo Bertolami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485347D7-9F36-62A5-2CD7-5B78F7448929}"/>
              </a:ext>
            </a:extLst>
          </p:cNvPr>
          <p:cNvSpPr txBox="1"/>
          <p:nvPr/>
        </p:nvSpPr>
        <p:spPr>
          <a:xfrm>
            <a:off x="17689" y="6474473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>
                <a:solidFill>
                  <a:srgbClr val="000000"/>
                </a:solidFill>
                <a:latin typeface="Inter Display" panose="02000503000000020004" pitchFamily="2" charset="0"/>
                <a:ea typeface="Inter Display" panose="02000503000000020004" pitchFamily="2" charset="0"/>
                <a:cs typeface="Inter Display" panose="02000503000000020004" pitchFamily="2" charset="0"/>
              </a:rPr>
              <a:t>Prof. Salvatore Nicotra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BBA37CD-2682-E9EF-234F-B6936C2108ED}"/>
              </a:ext>
            </a:extLst>
          </p:cNvPr>
          <p:cNvSpPr txBox="1"/>
          <p:nvPr/>
        </p:nvSpPr>
        <p:spPr>
          <a:xfrm>
            <a:off x="17689" y="603895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Inter Display" panose="02000503000000020004" pitchFamily="2" charset="0"/>
                <a:ea typeface="Inter Display" panose="02000503000000020004" pitchFamily="2" charset="0"/>
                <a:cs typeface="Inter Display" panose="02000503000000020004" pitchFamily="2" charset="0"/>
              </a:rPr>
              <a:t>1000030407</a:t>
            </a:r>
            <a:endParaRPr lang="en-IT">
              <a:solidFill>
                <a:srgbClr val="000000"/>
              </a:solidFill>
              <a:latin typeface="Inter Display" panose="02000503000000020004" pitchFamily="2" charset="0"/>
              <a:ea typeface="Inter Display" panose="02000503000000020004" pitchFamily="2" charset="0"/>
              <a:cs typeface="Inter Display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69A-9DFA-6DF3-DA3B-9152BBA5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98" y="500121"/>
            <a:ext cx="5378724" cy="143467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SPARK </a:t>
            </a:r>
            <a:br>
              <a:rPr lang="en-US" sz="5400" dirty="0"/>
            </a:br>
            <a:r>
              <a:rPr lang="en-US" sz="4800" dirty="0"/>
              <a:t>(</a:t>
            </a:r>
            <a:r>
              <a:rPr lang="en-US" sz="4800" dirty="0" err="1"/>
              <a:t>tutto</a:t>
            </a:r>
            <a:r>
              <a:rPr lang="en-US" sz="4800" dirty="0"/>
              <a:t> in uno...</a:t>
            </a:r>
            <a:r>
              <a:rPr lang="en-US" sz="4800" dirty="0">
                <a:ea typeface="+mj-lt"/>
                <a:cs typeface="+mj-lt"/>
              </a:rPr>
              <a:t> quasi </a:t>
            </a:r>
            <a:r>
              <a:rPr lang="en-US" sz="48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4067-0CCB-E41D-767D-14F9F7B5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97" y="2583149"/>
            <a:ext cx="5238766" cy="402995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/>
            <a:r>
              <a:rPr lang="en-US" sz="2400" dirty="0">
                <a:ea typeface="+mn-lt"/>
                <a:cs typeface="+mn-lt"/>
              </a:rPr>
              <a:t>Spark è: 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un </a:t>
            </a:r>
            <a:r>
              <a:rPr lang="en-US" sz="2400" err="1">
                <a:ea typeface="+mn-lt"/>
                <a:cs typeface="+mn-lt"/>
              </a:rPr>
              <a:t>sistema</a:t>
            </a:r>
            <a:r>
              <a:rPr lang="en-US" sz="2400" dirty="0">
                <a:ea typeface="+mn-lt"/>
                <a:cs typeface="+mn-lt"/>
              </a:rPr>
              <a:t> di </a:t>
            </a:r>
            <a:r>
              <a:rPr lang="en-US" sz="2400" err="1">
                <a:ea typeface="+mn-lt"/>
                <a:cs typeface="+mn-lt"/>
              </a:rPr>
              <a:t>calcolo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distribuito</a:t>
            </a:r>
            <a:r>
              <a:rPr lang="en-US" sz="2400" dirty="0">
                <a:ea typeface="+mn-lt"/>
                <a:cs typeface="+mn-lt"/>
              </a:rPr>
              <a:t> open-source, </a:t>
            </a:r>
            <a:r>
              <a:rPr lang="en-US" sz="2400" err="1">
                <a:ea typeface="+mn-lt"/>
                <a:cs typeface="+mn-lt"/>
              </a:rPr>
              <a:t>gioca</a:t>
            </a:r>
            <a:r>
              <a:rPr lang="en-US" sz="2400" dirty="0">
                <a:ea typeface="+mn-lt"/>
                <a:cs typeface="+mn-lt"/>
              </a:rPr>
              <a:t> un </a:t>
            </a:r>
            <a:r>
              <a:rPr lang="en-US" sz="2400" err="1">
                <a:ea typeface="+mn-lt"/>
                <a:cs typeface="+mn-lt"/>
              </a:rPr>
              <a:t>ruolo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fondamentale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nella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fase</a:t>
            </a:r>
            <a:r>
              <a:rPr lang="en-US" sz="2400" dirty="0">
                <a:ea typeface="+mn-lt"/>
                <a:cs typeface="+mn-lt"/>
              </a:rPr>
              <a:t> di </a:t>
            </a:r>
            <a:r>
              <a:rPr lang="en-US" sz="2400" err="1">
                <a:ea typeface="+mn-lt"/>
                <a:cs typeface="+mn-lt"/>
              </a:rPr>
              <a:t>elaborazione</a:t>
            </a:r>
            <a:r>
              <a:rPr lang="en-US" sz="2400" dirty="0">
                <a:ea typeface="+mn-lt"/>
                <a:cs typeface="+mn-lt"/>
              </a:rPr>
              <a:t> e </a:t>
            </a:r>
            <a:r>
              <a:rPr lang="en-US" sz="2400" err="1">
                <a:ea typeface="+mn-lt"/>
                <a:cs typeface="+mn-lt"/>
              </a:rPr>
              <a:t>arricchimento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dei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dati</a:t>
            </a:r>
            <a:r>
              <a:rPr lang="en-US" sz="2400" dirty="0">
                <a:ea typeface="+mn-lt"/>
                <a:cs typeface="+mn-lt"/>
              </a:rPr>
              <a:t> di </a:t>
            </a:r>
            <a:r>
              <a:rPr lang="en-US" sz="2400" err="1">
                <a:ea typeface="+mn-lt"/>
                <a:cs typeface="+mn-lt"/>
              </a:rPr>
              <a:t>questo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progetto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dirty="0"/>
          </a:p>
          <a:p>
            <a:pPr marL="342900" indent="-342900"/>
            <a:endParaRPr lang="en-US" sz="2400" dirty="0">
              <a:ea typeface="+mn-lt"/>
              <a:cs typeface="+mn-lt"/>
            </a:endParaRPr>
          </a:p>
          <a:p>
            <a:pPr marL="342900" indent="-342900"/>
            <a:r>
              <a:rPr lang="en-US" sz="2400" err="1">
                <a:ea typeface="+mn-lt"/>
                <a:cs typeface="+mn-lt"/>
              </a:rPr>
              <a:t>Consente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l'arricchimento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dei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dati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incorporando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seguenti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attributi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chiave</a:t>
            </a:r>
            <a:r>
              <a:rPr lang="en-US" sz="2400">
                <a:ea typeface="+mn-lt"/>
                <a:cs typeface="+mn-lt"/>
              </a:rPr>
              <a:t>:</a:t>
            </a:r>
          </a:p>
          <a:p>
            <a:pPr marL="857250" lvl="1" indent="-285750">
              <a:buFont typeface="Calibri" panose="020B0604020202020204" pitchFamily="34" charset="0"/>
              <a:buChar char="-"/>
            </a:pPr>
            <a:r>
              <a:rPr lang="en-US" sz="2600" err="1">
                <a:ea typeface="+mn-lt"/>
                <a:cs typeface="+mn-lt"/>
              </a:rPr>
              <a:t>Salario</a:t>
            </a:r>
            <a:endParaRPr lang="en-US" sz="3000" err="1"/>
          </a:p>
          <a:p>
            <a:pPr marL="342900" indent="-342900"/>
            <a:r>
              <a:rPr lang="en-US" sz="2400" err="1">
                <a:ea typeface="+mn-lt"/>
                <a:cs typeface="+mn-lt"/>
              </a:rPr>
              <a:t>Librearia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usata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Sklearn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 - </a:t>
            </a:r>
            <a:r>
              <a:rPr lang="en-US" sz="2400" err="1">
                <a:ea typeface="+mn-lt"/>
                <a:cs typeface="+mn-lt"/>
              </a:rPr>
              <a:t>modello</a:t>
            </a:r>
            <a:r>
              <a:rPr lang="en-US" sz="2400" dirty="0">
                <a:ea typeface="+mn-lt"/>
                <a:cs typeface="+mn-lt"/>
              </a:rPr>
              <a:t> Ridge per la </a:t>
            </a:r>
            <a:r>
              <a:rPr lang="en-US" sz="2400" err="1">
                <a:ea typeface="+mn-lt"/>
                <a:cs typeface="+mn-lt"/>
              </a:rPr>
              <a:t>regressione</a:t>
            </a:r>
            <a:endParaRPr lang="en-US" sz="2400">
              <a:ea typeface="+mn-lt"/>
              <a:cs typeface="+mn-lt"/>
            </a:endParaRPr>
          </a:p>
          <a:p>
            <a:endParaRPr lang="en-US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6567E-4F28-04B4-6D7F-43560FDADAAF}"/>
              </a:ext>
            </a:extLst>
          </p:cNvPr>
          <p:cNvSpPr/>
          <p:nvPr/>
        </p:nvSpPr>
        <p:spPr>
          <a:xfrm>
            <a:off x="5922379" y="501569"/>
            <a:ext cx="5823857" cy="5862734"/>
          </a:xfrm>
          <a:custGeom>
            <a:avLst/>
            <a:gdLst>
              <a:gd name="connsiteX0" fmla="*/ 0 w 5823857"/>
              <a:gd name="connsiteY0" fmla="*/ 0 h 5862734"/>
              <a:gd name="connsiteX1" fmla="*/ 5823857 w 5823857"/>
              <a:gd name="connsiteY1" fmla="*/ 0 h 5862734"/>
              <a:gd name="connsiteX2" fmla="*/ 5823857 w 5823857"/>
              <a:gd name="connsiteY2" fmla="*/ 5862734 h 5862734"/>
              <a:gd name="connsiteX3" fmla="*/ 0 w 5823857"/>
              <a:gd name="connsiteY3" fmla="*/ 5862734 h 5862734"/>
              <a:gd name="connsiteX4" fmla="*/ 0 w 5823857"/>
              <a:gd name="connsiteY4" fmla="*/ 0 h 58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857" h="5862734" fill="none" extrusionOk="0">
                <a:moveTo>
                  <a:pt x="0" y="0"/>
                </a:moveTo>
                <a:cubicBezTo>
                  <a:pt x="1094180" y="-146004"/>
                  <a:pt x="4205429" y="36175"/>
                  <a:pt x="5823857" y="0"/>
                </a:cubicBezTo>
                <a:cubicBezTo>
                  <a:pt x="5889898" y="1716233"/>
                  <a:pt x="5829058" y="3827999"/>
                  <a:pt x="5823857" y="5862734"/>
                </a:cubicBezTo>
                <a:cubicBezTo>
                  <a:pt x="3991510" y="5898558"/>
                  <a:pt x="1232053" y="5807317"/>
                  <a:pt x="0" y="5862734"/>
                </a:cubicBezTo>
                <a:cubicBezTo>
                  <a:pt x="-11302" y="4067559"/>
                  <a:pt x="-169688" y="2767752"/>
                  <a:pt x="0" y="0"/>
                </a:cubicBezTo>
                <a:close/>
              </a:path>
              <a:path w="5823857" h="5862734" stroke="0" extrusionOk="0">
                <a:moveTo>
                  <a:pt x="0" y="0"/>
                </a:moveTo>
                <a:cubicBezTo>
                  <a:pt x="2462457" y="-85058"/>
                  <a:pt x="3681809" y="69557"/>
                  <a:pt x="5823857" y="0"/>
                </a:cubicBezTo>
                <a:cubicBezTo>
                  <a:pt x="5855565" y="2746217"/>
                  <a:pt x="5884344" y="4664870"/>
                  <a:pt x="5823857" y="5862734"/>
                </a:cubicBezTo>
                <a:cubicBezTo>
                  <a:pt x="5173249" y="5817596"/>
                  <a:pt x="1788907" y="5928755"/>
                  <a:pt x="0" y="5862734"/>
                </a:cubicBezTo>
                <a:cubicBezTo>
                  <a:pt x="123845" y="4861230"/>
                  <a:pt x="98179" y="2037363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toon characters in a room&#10;&#10;Description automatically generated">
            <a:extLst>
              <a:ext uri="{FF2B5EF4-FFF2-40B4-BE49-F238E27FC236}">
                <a16:creationId xmlns:a16="http://schemas.microsoft.com/office/drawing/2014/main" id="{668FE8F8-0D28-F9C5-6890-D88DB4BB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31" y="757336"/>
            <a:ext cx="5122648" cy="54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9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69A-9DFA-6DF3-DA3B-9152BBA5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98" y="500121"/>
            <a:ext cx="5378724" cy="1434675"/>
          </a:xfrm>
        </p:spPr>
        <p:txBody>
          <a:bodyPr anchor="b">
            <a:normAutofit/>
          </a:bodyPr>
          <a:lstStyle/>
          <a:p>
            <a:r>
              <a:rPr lang="en-US" sz="5400" dirty="0"/>
              <a:t>Elastic search</a:t>
            </a:r>
            <a:endParaRPr lang="en-US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4067-0CCB-E41D-767D-14F9F7B5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97" y="2583149"/>
            <a:ext cx="5238766" cy="4029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400" dirty="0">
                <a:ea typeface="+mn-lt"/>
                <a:cs typeface="+mn-lt"/>
              </a:rPr>
              <a:t>Elasticsearch è un </a:t>
            </a:r>
            <a:r>
              <a:rPr lang="en-US" sz="2400" err="1">
                <a:ea typeface="+mn-lt"/>
                <a:cs typeface="+mn-lt"/>
              </a:rPr>
              <a:t>motore</a:t>
            </a:r>
            <a:r>
              <a:rPr lang="en-US" sz="2400" dirty="0">
                <a:ea typeface="+mn-lt"/>
                <a:cs typeface="+mn-lt"/>
              </a:rPr>
              <a:t> di </a:t>
            </a:r>
            <a:r>
              <a:rPr lang="en-US" sz="2400" err="1">
                <a:ea typeface="+mn-lt"/>
                <a:cs typeface="+mn-lt"/>
              </a:rPr>
              <a:t>ricerca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analisi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scalabile</a:t>
            </a:r>
            <a:r>
              <a:rPr lang="en-US" sz="2400" dirty="0">
                <a:ea typeface="+mn-lt"/>
                <a:cs typeface="+mn-lt"/>
              </a:rPr>
              <a:t> per il </a:t>
            </a:r>
            <a:r>
              <a:rPr lang="en-US" sz="2400" err="1">
                <a:ea typeface="+mn-lt"/>
                <a:cs typeface="+mn-lt"/>
              </a:rPr>
              <a:t>recupero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l'analisi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rapida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dati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endParaRPr lang="en-US" sz="2400" dirty="0">
              <a:ea typeface="+mn-lt"/>
              <a:cs typeface="+mn-lt"/>
            </a:endParaRP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È </a:t>
            </a:r>
            <a:r>
              <a:rPr lang="en-US" sz="2400" err="1">
                <a:ea typeface="+mn-lt"/>
                <a:cs typeface="+mn-lt"/>
              </a:rPr>
              <a:t>stato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impiegato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progetto</a:t>
            </a:r>
            <a:r>
              <a:rPr lang="en-US" sz="2400" dirty="0">
                <a:ea typeface="+mn-lt"/>
                <a:cs typeface="+mn-lt"/>
              </a:rPr>
              <a:t> per </a:t>
            </a:r>
            <a:r>
              <a:rPr lang="en-US" sz="2400" err="1">
                <a:ea typeface="+mn-lt"/>
                <a:cs typeface="+mn-lt"/>
              </a:rPr>
              <a:t>archiviare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gestire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dati</a:t>
            </a:r>
            <a:r>
              <a:rPr lang="en-US" sz="2400" dirty="0">
                <a:ea typeface="+mn-lt"/>
                <a:cs typeface="+mn-lt"/>
              </a:rPr>
              <a:t> in modo </a:t>
            </a:r>
            <a:r>
              <a:rPr lang="en-US" sz="2400" err="1">
                <a:ea typeface="+mn-lt"/>
                <a:cs typeface="+mn-lt"/>
              </a:rPr>
              <a:t>efficiente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consentendo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capacità</a:t>
            </a:r>
            <a:r>
              <a:rPr lang="en-US" sz="2400" dirty="0">
                <a:ea typeface="+mn-lt"/>
                <a:cs typeface="+mn-lt"/>
              </a:rPr>
              <a:t> di </a:t>
            </a:r>
            <a:r>
              <a:rPr lang="en-US" sz="2400" err="1">
                <a:ea typeface="+mn-lt"/>
                <a:cs typeface="+mn-lt"/>
              </a:rPr>
              <a:t>ricerca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rapide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flessibili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6567E-4F28-04B4-6D7F-43560FDADAAF}"/>
              </a:ext>
            </a:extLst>
          </p:cNvPr>
          <p:cNvSpPr/>
          <p:nvPr/>
        </p:nvSpPr>
        <p:spPr>
          <a:xfrm>
            <a:off x="5922379" y="501569"/>
            <a:ext cx="5823857" cy="5862734"/>
          </a:xfrm>
          <a:custGeom>
            <a:avLst/>
            <a:gdLst>
              <a:gd name="connsiteX0" fmla="*/ 0 w 5823857"/>
              <a:gd name="connsiteY0" fmla="*/ 0 h 5862734"/>
              <a:gd name="connsiteX1" fmla="*/ 5823857 w 5823857"/>
              <a:gd name="connsiteY1" fmla="*/ 0 h 5862734"/>
              <a:gd name="connsiteX2" fmla="*/ 5823857 w 5823857"/>
              <a:gd name="connsiteY2" fmla="*/ 5862734 h 5862734"/>
              <a:gd name="connsiteX3" fmla="*/ 0 w 5823857"/>
              <a:gd name="connsiteY3" fmla="*/ 5862734 h 5862734"/>
              <a:gd name="connsiteX4" fmla="*/ 0 w 5823857"/>
              <a:gd name="connsiteY4" fmla="*/ 0 h 58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857" h="5862734" fill="none" extrusionOk="0">
                <a:moveTo>
                  <a:pt x="0" y="0"/>
                </a:moveTo>
                <a:cubicBezTo>
                  <a:pt x="1094180" y="-146004"/>
                  <a:pt x="4205429" y="36175"/>
                  <a:pt x="5823857" y="0"/>
                </a:cubicBezTo>
                <a:cubicBezTo>
                  <a:pt x="5889898" y="1716233"/>
                  <a:pt x="5829058" y="3827999"/>
                  <a:pt x="5823857" y="5862734"/>
                </a:cubicBezTo>
                <a:cubicBezTo>
                  <a:pt x="3991510" y="5898558"/>
                  <a:pt x="1232053" y="5807317"/>
                  <a:pt x="0" y="5862734"/>
                </a:cubicBezTo>
                <a:cubicBezTo>
                  <a:pt x="-11302" y="4067559"/>
                  <a:pt x="-169688" y="2767752"/>
                  <a:pt x="0" y="0"/>
                </a:cubicBezTo>
                <a:close/>
              </a:path>
              <a:path w="5823857" h="5862734" stroke="0" extrusionOk="0">
                <a:moveTo>
                  <a:pt x="0" y="0"/>
                </a:moveTo>
                <a:cubicBezTo>
                  <a:pt x="2462457" y="-85058"/>
                  <a:pt x="3681809" y="69557"/>
                  <a:pt x="5823857" y="0"/>
                </a:cubicBezTo>
                <a:cubicBezTo>
                  <a:pt x="5855565" y="2746217"/>
                  <a:pt x="5884344" y="4664870"/>
                  <a:pt x="5823857" y="5862734"/>
                </a:cubicBezTo>
                <a:cubicBezTo>
                  <a:pt x="5173249" y="5817596"/>
                  <a:pt x="1788907" y="5928755"/>
                  <a:pt x="0" y="5862734"/>
                </a:cubicBezTo>
                <a:cubicBezTo>
                  <a:pt x="123845" y="4861230"/>
                  <a:pt x="98179" y="2037363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race car with a smiling face&#10;&#10;Description automatically generated">
            <a:extLst>
              <a:ext uri="{FF2B5EF4-FFF2-40B4-BE49-F238E27FC236}">
                <a16:creationId xmlns:a16="http://schemas.microsoft.com/office/drawing/2014/main" id="{36C7B1E2-D5ED-6B36-67B6-DE632556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63" y="967273"/>
            <a:ext cx="5483232" cy="48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87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69A-9DFA-6DF3-DA3B-9152BBA5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98" y="500121"/>
            <a:ext cx="5378724" cy="1434675"/>
          </a:xfrm>
        </p:spPr>
        <p:txBody>
          <a:bodyPr anchor="b">
            <a:normAutofit/>
          </a:bodyPr>
          <a:lstStyle/>
          <a:p>
            <a:r>
              <a:rPr lang="en-US" sz="5400" dirty="0"/>
              <a:t>KIBANA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4067-0CCB-E41D-767D-14F9F7B5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97" y="2583149"/>
            <a:ext cx="5238766" cy="4029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400" dirty="0">
                <a:ea typeface="+mn-lt"/>
                <a:cs typeface="+mn-lt"/>
              </a:rPr>
              <a:t>Kibana è il </a:t>
            </a:r>
            <a:r>
              <a:rPr lang="en-US" sz="2400" err="1">
                <a:ea typeface="+mn-lt"/>
                <a:cs typeface="+mn-lt"/>
              </a:rPr>
              <a:t>terzo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elemento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dell'ELK</a:t>
            </a:r>
            <a:r>
              <a:rPr lang="en-US" sz="2400" dirty="0">
                <a:ea typeface="+mn-lt"/>
                <a:cs typeface="+mn-lt"/>
              </a:rPr>
              <a:t> stack e </a:t>
            </a:r>
            <a:r>
              <a:rPr lang="en-US" sz="2400" err="1">
                <a:ea typeface="+mn-lt"/>
                <a:cs typeface="+mn-lt"/>
              </a:rPr>
              <a:t>l'ultimo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elemento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della</a:t>
            </a:r>
            <a:r>
              <a:rPr lang="en-US" sz="2400" dirty="0">
                <a:ea typeface="+mn-lt"/>
                <a:cs typeface="+mn-lt"/>
              </a:rPr>
              <a:t> nostra pipeline. 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Kibana </a:t>
            </a:r>
            <a:r>
              <a:rPr lang="en-US" sz="2400" dirty="0" err="1">
                <a:ea typeface="+mn-lt"/>
                <a:cs typeface="+mn-lt"/>
              </a:rPr>
              <a:t>funziona</a:t>
            </a:r>
            <a:r>
              <a:rPr lang="en-US" sz="2400" dirty="0">
                <a:ea typeface="+mn-lt"/>
                <a:cs typeface="+mn-lt"/>
              </a:rPr>
              <a:t> come uno </a:t>
            </a:r>
            <a:r>
              <a:rPr lang="en-US" sz="2400" dirty="0" err="1">
                <a:ea typeface="+mn-lt"/>
                <a:cs typeface="+mn-lt"/>
              </a:rPr>
              <a:t>strumento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potente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intuitivo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permettendo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visualizzazione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dei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dati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efficace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facilitando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preziose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intuizioni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statistiche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6567E-4F28-04B4-6D7F-43560FDADAAF}"/>
              </a:ext>
            </a:extLst>
          </p:cNvPr>
          <p:cNvSpPr/>
          <p:nvPr/>
        </p:nvSpPr>
        <p:spPr>
          <a:xfrm>
            <a:off x="5922379" y="501569"/>
            <a:ext cx="5823857" cy="5862734"/>
          </a:xfrm>
          <a:custGeom>
            <a:avLst/>
            <a:gdLst>
              <a:gd name="connsiteX0" fmla="*/ 0 w 5823857"/>
              <a:gd name="connsiteY0" fmla="*/ 0 h 5862734"/>
              <a:gd name="connsiteX1" fmla="*/ 5823857 w 5823857"/>
              <a:gd name="connsiteY1" fmla="*/ 0 h 5862734"/>
              <a:gd name="connsiteX2" fmla="*/ 5823857 w 5823857"/>
              <a:gd name="connsiteY2" fmla="*/ 5862734 h 5862734"/>
              <a:gd name="connsiteX3" fmla="*/ 0 w 5823857"/>
              <a:gd name="connsiteY3" fmla="*/ 5862734 h 5862734"/>
              <a:gd name="connsiteX4" fmla="*/ 0 w 5823857"/>
              <a:gd name="connsiteY4" fmla="*/ 0 h 58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857" h="5862734" fill="none" extrusionOk="0">
                <a:moveTo>
                  <a:pt x="0" y="0"/>
                </a:moveTo>
                <a:cubicBezTo>
                  <a:pt x="1094180" y="-146004"/>
                  <a:pt x="4205429" y="36175"/>
                  <a:pt x="5823857" y="0"/>
                </a:cubicBezTo>
                <a:cubicBezTo>
                  <a:pt x="5889898" y="1716233"/>
                  <a:pt x="5829058" y="3827999"/>
                  <a:pt x="5823857" y="5862734"/>
                </a:cubicBezTo>
                <a:cubicBezTo>
                  <a:pt x="3991510" y="5898558"/>
                  <a:pt x="1232053" y="5807317"/>
                  <a:pt x="0" y="5862734"/>
                </a:cubicBezTo>
                <a:cubicBezTo>
                  <a:pt x="-11302" y="4067559"/>
                  <a:pt x="-169688" y="2767752"/>
                  <a:pt x="0" y="0"/>
                </a:cubicBezTo>
                <a:close/>
              </a:path>
              <a:path w="5823857" h="5862734" stroke="0" extrusionOk="0">
                <a:moveTo>
                  <a:pt x="0" y="0"/>
                </a:moveTo>
                <a:cubicBezTo>
                  <a:pt x="2462457" y="-85058"/>
                  <a:pt x="3681809" y="69557"/>
                  <a:pt x="5823857" y="0"/>
                </a:cubicBezTo>
                <a:cubicBezTo>
                  <a:pt x="5855565" y="2746217"/>
                  <a:pt x="5884344" y="4664870"/>
                  <a:pt x="5823857" y="5862734"/>
                </a:cubicBezTo>
                <a:cubicBezTo>
                  <a:pt x="5173249" y="5817596"/>
                  <a:pt x="1788907" y="5928755"/>
                  <a:pt x="0" y="5862734"/>
                </a:cubicBezTo>
                <a:cubicBezTo>
                  <a:pt x="123845" y="4861230"/>
                  <a:pt x="98179" y="2037363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47CC488-72E2-5CF5-4A53-44D39EEC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469" y="688096"/>
            <a:ext cx="5654667" cy="390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EFFDE-0A5E-2C5D-7646-6C865917A472}"/>
              </a:ext>
            </a:extLst>
          </p:cNvPr>
          <p:cNvSpPr txBox="1"/>
          <p:nvPr/>
        </p:nvSpPr>
        <p:spPr>
          <a:xfrm>
            <a:off x="7079848" y="5440101"/>
            <a:ext cx="3514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Altri</a:t>
            </a:r>
            <a:r>
              <a:rPr lang="en-US" dirty="0"/>
              <a:t> 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 </a:t>
            </a:r>
            <a:r>
              <a:rPr lang="en-US" dirty="0" err="1"/>
              <a:t>kibana</a:t>
            </a:r>
          </a:p>
        </p:txBody>
      </p:sp>
    </p:spTree>
    <p:extLst>
      <p:ext uri="{BB962C8B-B14F-4D97-AF65-F5344CB8AC3E}">
        <p14:creationId xmlns:p14="http://schemas.microsoft.com/office/powerpoint/2010/main" val="1100517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6D58-65D4-5C3B-A450-D77E41B3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67" y="388452"/>
            <a:ext cx="4652866" cy="1333338"/>
          </a:xfrm>
        </p:spPr>
        <p:txBody>
          <a:bodyPr/>
          <a:lstStyle/>
          <a:p>
            <a:r>
              <a:rPr lang="en-US" b="1">
                <a:latin typeface="system-ui"/>
                <a:ea typeface="system-ui"/>
                <a:cs typeface="system-ui"/>
              </a:rPr>
              <a:t>Potential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7F9A-A3DA-75A2-82E2-91E65251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63" y="1965585"/>
            <a:ext cx="4785050" cy="483341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Futuri</a:t>
            </a:r>
            <a:r>
              <a:rPr lang="en-US" dirty="0"/>
              <a:t> </a:t>
            </a:r>
            <a:r>
              <a:rPr lang="en-US" dirty="0" err="1"/>
              <a:t>sviluppi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Implementazione</a:t>
            </a:r>
            <a:r>
              <a:rPr lang="en-US" dirty="0"/>
              <a:t> di un </a:t>
            </a:r>
            <a:r>
              <a:rPr lang="en-US" dirty="0" err="1"/>
              <a:t>sito</a:t>
            </a:r>
            <a:r>
              <a:rPr lang="en-US" dirty="0"/>
              <a:t> per la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diretta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e </a:t>
            </a:r>
            <a:r>
              <a:rPr lang="en-US" dirty="0" err="1"/>
              <a:t>inserimento</a:t>
            </a:r>
            <a:r>
              <a:rPr lang="en-US" dirty="0"/>
              <a:t> da form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Ottimizzazione</a:t>
            </a:r>
            <a:r>
              <a:rPr lang="en-US" dirty="0"/>
              <a:t> del dataset e </a:t>
            </a:r>
            <a:r>
              <a:rPr lang="en-US" dirty="0" err="1"/>
              <a:t>aggiunta</a:t>
            </a:r>
            <a:r>
              <a:rPr lang="en-US" dirty="0"/>
              <a:t> di record</a:t>
            </a:r>
          </a:p>
          <a:p>
            <a:endParaRPr lang="en-US" dirty="0"/>
          </a:p>
          <a:p>
            <a:r>
              <a:rPr lang="en-US" dirty="0" err="1"/>
              <a:t>Miglioramento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di ML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A46A8-7E9C-8C63-9559-5941BE10FD7F}"/>
              </a:ext>
            </a:extLst>
          </p:cNvPr>
          <p:cNvSpPr/>
          <p:nvPr/>
        </p:nvSpPr>
        <p:spPr>
          <a:xfrm>
            <a:off x="5922379" y="501569"/>
            <a:ext cx="5823857" cy="5862734"/>
          </a:xfrm>
          <a:custGeom>
            <a:avLst/>
            <a:gdLst>
              <a:gd name="connsiteX0" fmla="*/ 0 w 5823857"/>
              <a:gd name="connsiteY0" fmla="*/ 0 h 5862734"/>
              <a:gd name="connsiteX1" fmla="*/ 5823857 w 5823857"/>
              <a:gd name="connsiteY1" fmla="*/ 0 h 5862734"/>
              <a:gd name="connsiteX2" fmla="*/ 5823857 w 5823857"/>
              <a:gd name="connsiteY2" fmla="*/ 5862734 h 5862734"/>
              <a:gd name="connsiteX3" fmla="*/ 0 w 5823857"/>
              <a:gd name="connsiteY3" fmla="*/ 5862734 h 5862734"/>
              <a:gd name="connsiteX4" fmla="*/ 0 w 5823857"/>
              <a:gd name="connsiteY4" fmla="*/ 0 h 58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857" h="5862734" fill="none" extrusionOk="0">
                <a:moveTo>
                  <a:pt x="0" y="0"/>
                </a:moveTo>
                <a:cubicBezTo>
                  <a:pt x="1094180" y="-146004"/>
                  <a:pt x="4205429" y="36175"/>
                  <a:pt x="5823857" y="0"/>
                </a:cubicBezTo>
                <a:cubicBezTo>
                  <a:pt x="5889898" y="1716233"/>
                  <a:pt x="5829058" y="3827999"/>
                  <a:pt x="5823857" y="5862734"/>
                </a:cubicBezTo>
                <a:cubicBezTo>
                  <a:pt x="3991510" y="5898558"/>
                  <a:pt x="1232053" y="5807317"/>
                  <a:pt x="0" y="5862734"/>
                </a:cubicBezTo>
                <a:cubicBezTo>
                  <a:pt x="-11302" y="4067559"/>
                  <a:pt x="-169688" y="2767752"/>
                  <a:pt x="0" y="0"/>
                </a:cubicBezTo>
                <a:close/>
              </a:path>
              <a:path w="5823857" h="5862734" stroke="0" extrusionOk="0">
                <a:moveTo>
                  <a:pt x="0" y="0"/>
                </a:moveTo>
                <a:cubicBezTo>
                  <a:pt x="2462457" y="-85058"/>
                  <a:pt x="3681809" y="69557"/>
                  <a:pt x="5823857" y="0"/>
                </a:cubicBezTo>
                <a:cubicBezTo>
                  <a:pt x="5855565" y="2746217"/>
                  <a:pt x="5884344" y="4664870"/>
                  <a:pt x="5823857" y="5862734"/>
                </a:cubicBezTo>
                <a:cubicBezTo>
                  <a:pt x="5173249" y="5817596"/>
                  <a:pt x="1788907" y="5928755"/>
                  <a:pt x="0" y="5862734"/>
                </a:cubicBezTo>
                <a:cubicBezTo>
                  <a:pt x="123845" y="4861230"/>
                  <a:pt x="98179" y="2037363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og and a dog body&#10;&#10;Description automatically generated">
            <a:extLst>
              <a:ext uri="{FF2B5EF4-FFF2-40B4-BE49-F238E27FC236}">
                <a16:creationId xmlns:a16="http://schemas.microsoft.com/office/drawing/2014/main" id="{44623D3B-BFA3-BB63-5064-700D8086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157" y="943946"/>
            <a:ext cx="5458096" cy="49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5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AAD746-364C-3C7E-A3D0-94A37886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7" y="1959"/>
            <a:ext cx="11554407" cy="4342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03131-AC9E-C5CE-01F2-303125733801}"/>
              </a:ext>
            </a:extLst>
          </p:cNvPr>
          <p:cNvSpPr txBox="1"/>
          <p:nvPr/>
        </p:nvSpPr>
        <p:spPr>
          <a:xfrm>
            <a:off x="1065737" y="4346903"/>
            <a:ext cx="1010660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SE A QUALCUNO FARÀ RIDERE....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 SAPPIATE CHE IO NON HO AVUTO LA STESSA REAZIONE :(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Ci </a:t>
            </a:r>
            <a:r>
              <a:rPr lang="en-US" sz="2000" b="1" dirty="0" err="1"/>
              <a:t>tengo</a:t>
            </a:r>
            <a:r>
              <a:rPr lang="en-US" sz="2000" b="1" dirty="0"/>
              <a:t> </a:t>
            </a:r>
            <a:r>
              <a:rPr lang="en-US" sz="2000" b="1" dirty="0" err="1"/>
              <a:t>comunque</a:t>
            </a:r>
            <a:r>
              <a:rPr lang="en-US" sz="2000" b="1" dirty="0"/>
              <a:t> a </a:t>
            </a:r>
            <a:r>
              <a:rPr lang="en-US" sz="2000" b="1" dirty="0" err="1"/>
              <a:t>ringraziare</a:t>
            </a:r>
            <a:r>
              <a:rPr lang="en-US" sz="2000" b="1" dirty="0"/>
              <a:t> le </a:t>
            </a:r>
            <a:r>
              <a:rPr lang="en-US" sz="2000" b="1" dirty="0" err="1"/>
              <a:t>persone</a:t>
            </a:r>
            <a:r>
              <a:rPr lang="en-US" sz="2000" b="1" dirty="0"/>
              <a:t> </a:t>
            </a:r>
            <a:r>
              <a:rPr lang="en-US" sz="2000" b="1" dirty="0" err="1"/>
              <a:t>che</a:t>
            </a:r>
            <a:r>
              <a:rPr lang="en-US" sz="2000" b="1" dirty="0"/>
              <a:t> mi </a:t>
            </a:r>
            <a:r>
              <a:rPr lang="en-US" sz="2000" b="1" dirty="0" err="1"/>
              <a:t>hanno</a:t>
            </a:r>
            <a:r>
              <a:rPr lang="en-US" sz="2000" b="1" dirty="0"/>
              <a:t> </a:t>
            </a:r>
            <a:r>
              <a:rPr lang="en-US" sz="2000" b="1" dirty="0" err="1"/>
              <a:t>aiutato</a:t>
            </a:r>
            <a:r>
              <a:rPr lang="en-US" sz="2000" b="1" dirty="0"/>
              <a:t> </a:t>
            </a:r>
            <a:r>
              <a:rPr lang="en-US" sz="2000" b="1" dirty="0" err="1"/>
              <a:t>nel</a:t>
            </a:r>
            <a:r>
              <a:rPr lang="en-US" sz="2000" b="1" dirty="0"/>
              <a:t> </a:t>
            </a:r>
            <a:r>
              <a:rPr lang="en-US" sz="2000" b="1" dirty="0" err="1"/>
              <a:t>progetto</a:t>
            </a:r>
            <a:r>
              <a:rPr lang="en-US" sz="2000" b="1" dirty="0"/>
              <a:t> e in </a:t>
            </a:r>
            <a:r>
              <a:rPr lang="en-US" sz="2000" b="1" dirty="0" err="1"/>
              <a:t>particolare</a:t>
            </a:r>
            <a:r>
              <a:rPr lang="en-US" sz="2000" b="1" dirty="0"/>
              <a:t> il </a:t>
            </a:r>
            <a:r>
              <a:rPr lang="en-US" sz="2000" b="1" dirty="0" err="1"/>
              <a:t>professore</a:t>
            </a:r>
            <a:r>
              <a:rPr lang="en-US" sz="2000" b="1" dirty="0"/>
              <a:t> Salvatore Nicotra </a:t>
            </a:r>
            <a:r>
              <a:rPr lang="en-US" sz="2000" b="1" dirty="0" err="1"/>
              <a:t>che</a:t>
            </a:r>
            <a:r>
              <a:rPr lang="en-US" sz="2000" b="1" dirty="0"/>
              <a:t> mi ha </a:t>
            </a:r>
            <a:r>
              <a:rPr lang="en-US" sz="2000" b="1" dirty="0" err="1"/>
              <a:t>fatto</a:t>
            </a:r>
            <a:r>
              <a:rPr lang="en-US" sz="2000" b="1" dirty="0"/>
              <a:t> </a:t>
            </a:r>
            <a:r>
              <a:rPr lang="en-US" sz="2000" b="1" dirty="0" err="1"/>
              <a:t>capire</a:t>
            </a:r>
            <a:r>
              <a:rPr lang="en-US" sz="2000" b="1" dirty="0"/>
              <a:t> </a:t>
            </a:r>
            <a:r>
              <a:rPr lang="en-US" sz="2000" b="1" dirty="0" err="1"/>
              <a:t>che</a:t>
            </a:r>
            <a:r>
              <a:rPr lang="en-US" sz="2000" b="1" dirty="0"/>
              <a:t> </a:t>
            </a:r>
            <a:r>
              <a:rPr lang="en-US" sz="2000" b="1" dirty="0" err="1"/>
              <a:t>lavorare</a:t>
            </a:r>
            <a:r>
              <a:rPr lang="en-US" sz="2000" b="1" dirty="0"/>
              <a:t> con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b="1" dirty="0" err="1"/>
              <a:t>dati</a:t>
            </a:r>
            <a:r>
              <a:rPr lang="en-US" sz="2000" b="1" dirty="0"/>
              <a:t> </a:t>
            </a:r>
            <a:r>
              <a:rPr lang="en-US" sz="2000" b="1" u="sng" dirty="0"/>
              <a:t>non </a:t>
            </a:r>
            <a:r>
              <a:rPr lang="en-US" sz="2000" b="1" dirty="0"/>
              <a:t>fa per me...</a:t>
            </a:r>
          </a:p>
        </p:txBody>
      </p:sp>
    </p:spTree>
    <p:extLst>
      <p:ext uri="{BB962C8B-B14F-4D97-AF65-F5344CB8AC3E}">
        <p14:creationId xmlns:p14="http://schemas.microsoft.com/office/powerpoint/2010/main" val="403405189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8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rgbClr val="F0D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rgbClr val="F0D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18077-90F9-73A0-272B-25039DEC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49" y="2550322"/>
            <a:ext cx="11193157" cy="2493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THE ATTENTION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rgbClr val="F0D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lapping hands outline">
            <a:extLst>
              <a:ext uri="{FF2B5EF4-FFF2-40B4-BE49-F238E27FC236}">
                <a16:creationId xmlns:a16="http://schemas.microsoft.com/office/drawing/2014/main" id="{2EEA969F-A0B7-2DFD-C409-F2B71D4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9532" y="3799251"/>
            <a:ext cx="1387033" cy="14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3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5ACD-232F-32E6-908B-200FBE63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994"/>
            <a:ext cx="10515600" cy="985976"/>
          </a:xfrm>
        </p:spPr>
        <p:txBody>
          <a:bodyPr/>
          <a:lstStyle/>
          <a:p>
            <a:r>
              <a:rPr lang="en-US" b="1" dirty="0" err="1">
                <a:ea typeface="+mj-lt"/>
                <a:cs typeface="+mj-lt"/>
              </a:rPr>
              <a:t>Introduzione</a:t>
            </a:r>
          </a:p>
          <a:p>
            <a:endParaRPr lang="en-US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EC36A5AB-C81E-91AB-B601-1966811712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668760"/>
              </p:ext>
            </p:extLst>
          </p:nvPr>
        </p:nvGraphicFramePr>
        <p:xfrm>
          <a:off x="634009" y="1984175"/>
          <a:ext cx="1069746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938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14440F-96E7-4135-7865-FAD1607B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7500"/>
              <a:t>Pipeline</a:t>
            </a:r>
          </a:p>
        </p:txBody>
      </p:sp>
      <p:pic>
        <p:nvPicPr>
          <p:cNvPr id="48" name="Picture 47" descr="A collage of a mannequin head&#10;&#10;Description automatically generated">
            <a:extLst>
              <a:ext uri="{FF2B5EF4-FFF2-40B4-BE49-F238E27FC236}">
                <a16:creationId xmlns:a16="http://schemas.microsoft.com/office/drawing/2014/main" id="{8100CFEE-DC15-08F3-52A2-160DFB3E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536" y="2183296"/>
            <a:ext cx="2609407" cy="3684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E845ED-2127-2362-1D2E-7C1016A66887}"/>
              </a:ext>
            </a:extLst>
          </p:cNvPr>
          <p:cNvGrpSpPr/>
          <p:nvPr/>
        </p:nvGrpSpPr>
        <p:grpSpPr>
          <a:xfrm>
            <a:off x="705784" y="2015442"/>
            <a:ext cx="9838385" cy="4024209"/>
            <a:chOff x="1188062" y="2131190"/>
            <a:chExt cx="9356107" cy="378307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05DE04-30F8-C162-F904-275EFBC367E1}"/>
                </a:ext>
              </a:extLst>
            </p:cNvPr>
            <p:cNvSpPr/>
            <p:nvPr/>
          </p:nvSpPr>
          <p:spPr>
            <a:xfrm>
              <a:off x="1188062" y="2131190"/>
              <a:ext cx="7512367" cy="35420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4B4F6812-0DF4-D757-3150-B6940CBE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0643" y="3594180"/>
              <a:ext cx="607642" cy="647949"/>
            </a:xfrm>
            <a:prstGeom prst="rect">
              <a:avLst/>
            </a:prstGeom>
          </p:spPr>
        </p:pic>
        <p:pic>
          <p:nvPicPr>
            <p:cNvPr id="18" name="Picture 17" descr="Fluentd_square.png">
              <a:extLst>
                <a:ext uri="{FF2B5EF4-FFF2-40B4-BE49-F238E27FC236}">
                  <a16:creationId xmlns:a16="http://schemas.microsoft.com/office/drawing/2014/main" id="{C6E4FBE8-8A48-EB58-5A02-7111C4B4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300" y="3596379"/>
              <a:ext cx="840417" cy="748711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">
              <a:extLst>
                <a:ext uri="{FF2B5EF4-FFF2-40B4-BE49-F238E27FC236}">
                  <a16:creationId xmlns:a16="http://schemas.microsoft.com/office/drawing/2014/main" id="{69C4749F-FE98-94E6-2D14-DE53B9522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5941" y="3618815"/>
              <a:ext cx="607641" cy="627795"/>
            </a:xfrm>
            <a:prstGeom prst="rect">
              <a:avLst/>
            </a:prstGeom>
          </p:spPr>
        </p:pic>
        <p:pic>
          <p:nvPicPr>
            <p:cNvPr id="24" name="Picture 23" descr="A colorful circle with a black background&#10;&#10;Description automatically generated">
              <a:extLst>
                <a:ext uri="{FF2B5EF4-FFF2-40B4-BE49-F238E27FC236}">
                  <a16:creationId xmlns:a16="http://schemas.microsoft.com/office/drawing/2014/main" id="{3DD17AE6-6192-3F83-FEDE-3DA5DE8C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673" y="3655587"/>
              <a:ext cx="567334" cy="552218"/>
            </a:xfrm>
            <a:prstGeom prst="rect">
              <a:avLst/>
            </a:prstGeom>
          </p:spPr>
        </p:pic>
        <p:pic>
          <p:nvPicPr>
            <p:cNvPr id="26" name="Picture 25" descr="A colorful triangle with black background&#10;&#10;Description automatically generated">
              <a:extLst>
                <a:ext uri="{FF2B5EF4-FFF2-40B4-BE49-F238E27FC236}">
                  <a16:creationId xmlns:a16="http://schemas.microsoft.com/office/drawing/2014/main" id="{43C5EDB3-FD4E-DE04-A592-D5A3C1338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882" y="3612005"/>
              <a:ext cx="486718" cy="532063"/>
            </a:xfrm>
            <a:prstGeom prst="rect">
              <a:avLst/>
            </a:prstGeom>
          </p:spPr>
        </p:pic>
        <p:pic>
          <p:nvPicPr>
            <p:cNvPr id="28" name="Picture 27" descr="A blue whale with boxes on it&#10;&#10;Description automatically generated">
              <a:extLst>
                <a:ext uri="{FF2B5EF4-FFF2-40B4-BE49-F238E27FC236}">
                  <a16:creationId xmlns:a16="http://schemas.microsoft.com/office/drawing/2014/main" id="{B30470C5-91EE-4501-8772-D381D6106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2611" y="4826957"/>
              <a:ext cx="1082265" cy="10873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3962E-0A61-4226-F44C-472002F6C3D4}"/>
                </a:ext>
              </a:extLst>
            </p:cNvPr>
            <p:cNvSpPr txBox="1"/>
            <p:nvPr/>
          </p:nvSpPr>
          <p:spPr>
            <a:xfrm>
              <a:off x="1235294" y="4254748"/>
              <a:ext cx="1191383" cy="5679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582473">
                <a:spcAft>
                  <a:spcPts val="546"/>
                </a:spcAft>
              </a:pPr>
              <a:r>
                <a:rPr lang="en-US" sz="127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Job Producer</a:t>
              </a:r>
            </a:p>
            <a:p>
              <a:pPr>
                <a:spcAft>
                  <a:spcPts val="600"/>
                </a:spcAft>
              </a:pPr>
              <a:endParaRPr 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A2DAD6-A54F-7B0B-DC9C-C4B0B63A1974}"/>
                </a:ext>
              </a:extLst>
            </p:cNvPr>
            <p:cNvSpPr txBox="1"/>
            <p:nvPr/>
          </p:nvSpPr>
          <p:spPr>
            <a:xfrm>
              <a:off x="4325925" y="4246382"/>
              <a:ext cx="641118" cy="28841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582473">
                <a:spcAft>
                  <a:spcPts val="546"/>
                </a:spcAft>
              </a:pPr>
              <a:r>
                <a:rPr lang="en-US" sz="127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Kafka</a:t>
              </a:r>
              <a:endParaRPr lang="en-US" sz="14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934D1A-F1A9-7946-90E5-7EE2D08F9F74}"/>
                </a:ext>
              </a:extLst>
            </p:cNvPr>
            <p:cNvCxnSpPr/>
            <p:nvPr/>
          </p:nvCxnSpPr>
          <p:spPr>
            <a:xfrm>
              <a:off x="2183873" y="3909223"/>
              <a:ext cx="564309" cy="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24253-F870-D463-97D5-105D9822CB3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646" y="3939454"/>
              <a:ext cx="624770" cy="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D5B8AF-2C2F-EEE9-D92E-70F57159E6AC}"/>
                </a:ext>
              </a:extLst>
            </p:cNvPr>
            <p:cNvCxnSpPr>
              <a:cxnSpLocks/>
            </p:cNvCxnSpPr>
            <p:nvPr/>
          </p:nvCxnSpPr>
          <p:spPr>
            <a:xfrm>
              <a:off x="4808919" y="3939454"/>
              <a:ext cx="564309" cy="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8DD39F3-8CEB-6775-5AF6-5ECB53F7EDFC}"/>
                </a:ext>
              </a:extLst>
            </p:cNvPr>
            <p:cNvCxnSpPr>
              <a:cxnSpLocks/>
            </p:cNvCxnSpPr>
            <p:nvPr/>
          </p:nvCxnSpPr>
          <p:spPr>
            <a:xfrm>
              <a:off x="6260000" y="3969685"/>
              <a:ext cx="564309" cy="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934C81-D5FD-DC94-EA4A-049698001B7E}"/>
                </a:ext>
              </a:extLst>
            </p:cNvPr>
            <p:cNvCxnSpPr>
              <a:cxnSpLocks/>
            </p:cNvCxnSpPr>
            <p:nvPr/>
          </p:nvCxnSpPr>
          <p:spPr>
            <a:xfrm>
              <a:off x="7464195" y="3969685"/>
              <a:ext cx="564309" cy="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F093B1-68A9-5701-031E-F9A71C17DD9D}"/>
                </a:ext>
              </a:extLst>
            </p:cNvPr>
            <p:cNvSpPr txBox="1"/>
            <p:nvPr/>
          </p:nvSpPr>
          <p:spPr>
            <a:xfrm>
              <a:off x="6766819" y="4191026"/>
              <a:ext cx="977937" cy="3023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832104">
                <a:spcAft>
                  <a:spcPts val="600"/>
                </a:spcAft>
              </a:pPr>
              <a:r>
                <a:rPr lang="en-US" sz="13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Elastic</a:t>
              </a:r>
              <a:endParaRPr lang="en-US" sz="15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A59CDA-4A95-A75B-3183-520D9D6C4C81}"/>
                </a:ext>
              </a:extLst>
            </p:cNvPr>
            <p:cNvSpPr txBox="1"/>
            <p:nvPr/>
          </p:nvSpPr>
          <p:spPr>
            <a:xfrm>
              <a:off x="8022124" y="4212474"/>
              <a:ext cx="2522045" cy="28841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832104">
                <a:spcAft>
                  <a:spcPts val="600"/>
                </a:spcAft>
              </a:pPr>
              <a:r>
                <a:rPr lang="en-US" sz="127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Kibana</a:t>
              </a:r>
              <a:endParaRPr lang="en-US" sz="14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56B46A-6BDA-552C-4772-80430EC3EE24}"/>
                </a:ext>
              </a:extLst>
            </p:cNvPr>
            <p:cNvSpPr/>
            <p:nvPr/>
          </p:nvSpPr>
          <p:spPr>
            <a:xfrm>
              <a:off x="5395783" y="3267185"/>
              <a:ext cx="855306" cy="138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7C0802A6-46E2-84D7-29FF-8EBE38D7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4865" y="3851988"/>
              <a:ext cx="833535" cy="802434"/>
            </a:xfrm>
            <a:prstGeom prst="rect">
              <a:avLst/>
            </a:prstGeom>
          </p:spPr>
        </p:pic>
        <p:pic>
          <p:nvPicPr>
            <p:cNvPr id="22" name="Picture 21" descr="A black and orange logo with a star&#10;&#10;Description automatically generated">
              <a:extLst>
                <a:ext uri="{FF2B5EF4-FFF2-40B4-BE49-F238E27FC236}">
                  <a16:creationId xmlns:a16="http://schemas.microsoft.com/office/drawing/2014/main" id="{778DC3DA-33AF-F5C4-21DC-FFB63AD4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8979" y="3083878"/>
              <a:ext cx="889796" cy="94018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DAFF6F-D741-A77D-14D9-34B724495429}"/>
                </a:ext>
              </a:extLst>
            </p:cNvPr>
            <p:cNvSpPr txBox="1"/>
            <p:nvPr/>
          </p:nvSpPr>
          <p:spPr>
            <a:xfrm>
              <a:off x="5297644" y="4650595"/>
              <a:ext cx="274319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Spark e </a:t>
              </a:r>
              <a:r>
                <a:rPr lang="en-US" sz="1200" noProof="1"/>
                <a:t>sklearn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250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6A68-C577-2A5F-7FCE-BCD4F9D6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93" y="2559589"/>
            <a:ext cx="4258391" cy="3305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Perchè quello che a noi piace è: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custGeom>
            <a:avLst/>
            <a:gdLst>
              <a:gd name="connsiteX0" fmla="*/ 0 w 6009366"/>
              <a:gd name="connsiteY0" fmla="*/ 0 h 6017078"/>
              <a:gd name="connsiteX1" fmla="*/ 6009366 w 6009366"/>
              <a:gd name="connsiteY1" fmla="*/ 0 h 6017078"/>
              <a:gd name="connsiteX2" fmla="*/ 6009366 w 6009366"/>
              <a:gd name="connsiteY2" fmla="*/ 6017078 h 6017078"/>
              <a:gd name="connsiteX3" fmla="*/ 0 w 6009366"/>
              <a:gd name="connsiteY3" fmla="*/ 6017078 h 6017078"/>
              <a:gd name="connsiteX4" fmla="*/ 0 w 6009366"/>
              <a:gd name="connsiteY4" fmla="*/ 0 h 601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9366" h="6017078" fill="none" extrusionOk="0">
                <a:moveTo>
                  <a:pt x="0" y="0"/>
                </a:moveTo>
                <a:cubicBezTo>
                  <a:pt x="1189214" y="156688"/>
                  <a:pt x="3699077" y="69908"/>
                  <a:pt x="6009366" y="0"/>
                </a:cubicBezTo>
                <a:cubicBezTo>
                  <a:pt x="6019115" y="741889"/>
                  <a:pt x="5991576" y="4972552"/>
                  <a:pt x="6009366" y="6017078"/>
                </a:cubicBezTo>
                <a:cubicBezTo>
                  <a:pt x="3531701" y="5963905"/>
                  <a:pt x="1917299" y="6173969"/>
                  <a:pt x="0" y="6017078"/>
                </a:cubicBezTo>
                <a:cubicBezTo>
                  <a:pt x="67046" y="4152996"/>
                  <a:pt x="-3522" y="720747"/>
                  <a:pt x="0" y="0"/>
                </a:cubicBezTo>
                <a:close/>
              </a:path>
              <a:path w="6009366" h="6017078" stroke="0" extrusionOk="0">
                <a:moveTo>
                  <a:pt x="0" y="0"/>
                </a:moveTo>
                <a:cubicBezTo>
                  <a:pt x="2115215" y="121832"/>
                  <a:pt x="3930007" y="31917"/>
                  <a:pt x="6009366" y="0"/>
                </a:cubicBezTo>
                <a:cubicBezTo>
                  <a:pt x="6091833" y="2134786"/>
                  <a:pt x="6070382" y="3463210"/>
                  <a:pt x="6009366" y="6017078"/>
                </a:cubicBezTo>
                <a:cubicBezTo>
                  <a:pt x="3415219" y="6055039"/>
                  <a:pt x="1098422" y="6001760"/>
                  <a:pt x="0" y="6017078"/>
                </a:cubicBezTo>
                <a:cubicBezTo>
                  <a:pt x="-140136" y="3900445"/>
                  <a:pt x="63367" y="2618511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4835751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3E45F1B2-9940-D4B9-A5DD-1A240BA7A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" b="-3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7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8332-4576-DD5F-E1A1-35E166B8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But, wait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custGeom>
            <a:avLst/>
            <a:gdLst>
              <a:gd name="connsiteX0" fmla="*/ 0 w 6009366"/>
              <a:gd name="connsiteY0" fmla="*/ 0 h 6017078"/>
              <a:gd name="connsiteX1" fmla="*/ 6009366 w 6009366"/>
              <a:gd name="connsiteY1" fmla="*/ 0 h 6017078"/>
              <a:gd name="connsiteX2" fmla="*/ 6009366 w 6009366"/>
              <a:gd name="connsiteY2" fmla="*/ 6017078 h 6017078"/>
              <a:gd name="connsiteX3" fmla="*/ 0 w 6009366"/>
              <a:gd name="connsiteY3" fmla="*/ 6017078 h 6017078"/>
              <a:gd name="connsiteX4" fmla="*/ 0 w 6009366"/>
              <a:gd name="connsiteY4" fmla="*/ 0 h 601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9366" h="6017078" fill="none" extrusionOk="0">
                <a:moveTo>
                  <a:pt x="0" y="0"/>
                </a:moveTo>
                <a:cubicBezTo>
                  <a:pt x="1860266" y="-3076"/>
                  <a:pt x="4349650" y="60106"/>
                  <a:pt x="6009366" y="0"/>
                </a:cubicBezTo>
                <a:cubicBezTo>
                  <a:pt x="6109354" y="2356354"/>
                  <a:pt x="6085925" y="4276634"/>
                  <a:pt x="6009366" y="6017078"/>
                </a:cubicBezTo>
                <a:cubicBezTo>
                  <a:pt x="3191428" y="5879031"/>
                  <a:pt x="2422786" y="5865305"/>
                  <a:pt x="0" y="6017078"/>
                </a:cubicBezTo>
                <a:cubicBezTo>
                  <a:pt x="-125749" y="3056894"/>
                  <a:pt x="-168710" y="2145211"/>
                  <a:pt x="0" y="0"/>
                </a:cubicBezTo>
                <a:close/>
              </a:path>
              <a:path w="6009366" h="6017078" stroke="0" extrusionOk="0">
                <a:moveTo>
                  <a:pt x="0" y="0"/>
                </a:moveTo>
                <a:cubicBezTo>
                  <a:pt x="1463400" y="113367"/>
                  <a:pt x="4895714" y="-19044"/>
                  <a:pt x="6009366" y="0"/>
                </a:cubicBezTo>
                <a:cubicBezTo>
                  <a:pt x="5880695" y="2624456"/>
                  <a:pt x="5967098" y="3135734"/>
                  <a:pt x="6009366" y="6017078"/>
                </a:cubicBezTo>
                <a:cubicBezTo>
                  <a:pt x="3428708" y="5865787"/>
                  <a:pt x="1672525" y="5871746"/>
                  <a:pt x="0" y="6017078"/>
                </a:cubicBezTo>
                <a:cubicBezTo>
                  <a:pt x="167330" y="5405484"/>
                  <a:pt x="9006" y="1763076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538439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rtoon character sitting at a podium&#10;&#10;Description automatically generated">
            <a:extLst>
              <a:ext uri="{FF2B5EF4-FFF2-40B4-BE49-F238E27FC236}">
                <a16:creationId xmlns:a16="http://schemas.microsoft.com/office/drawing/2014/main" id="{75A32459-973D-5961-24C1-3EF44166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323623"/>
            <a:ext cx="5536001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60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6FF38-B9AD-2C0B-96D8-754C221F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Perchè proprio loro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F6645-3C48-2D0D-DC4A-DB3D745AD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51" y="2522344"/>
            <a:ext cx="5002580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Ogni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tecnologia</a:t>
            </a:r>
            <a:r>
              <a:rPr lang="en-US" sz="2400">
                <a:ea typeface="+mn-lt"/>
                <a:cs typeface="+mn-lt"/>
              </a:rPr>
              <a:t> è </a:t>
            </a:r>
            <a:r>
              <a:rPr lang="en-US" sz="2400" err="1">
                <a:ea typeface="+mn-lt"/>
                <a:cs typeface="+mn-lt"/>
              </a:rPr>
              <a:t>stata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selezionata</a:t>
            </a:r>
            <a:r>
              <a:rPr lang="en-US" sz="2400">
                <a:ea typeface="+mn-lt"/>
                <a:cs typeface="+mn-lt"/>
              </a:rPr>
              <a:t> per la </a:t>
            </a:r>
            <a:r>
              <a:rPr lang="en-US" sz="2400" err="1">
                <a:ea typeface="+mn-lt"/>
                <a:cs typeface="+mn-lt"/>
              </a:rPr>
              <a:t>sua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funzionalità</a:t>
            </a:r>
            <a:r>
              <a:rPr lang="en-US" sz="2400">
                <a:ea typeface="+mn-lt"/>
                <a:cs typeface="+mn-lt"/>
              </a:rPr>
              <a:t> in base a: </a:t>
            </a: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Performance</a:t>
            </a:r>
          </a:p>
          <a:p>
            <a:pPr marL="457200" indent="-457200"/>
            <a:r>
              <a:rPr lang="en-US" sz="2400" err="1">
                <a:ea typeface="+mn-lt"/>
                <a:cs typeface="+mn-lt"/>
              </a:rPr>
              <a:t>Interfacciamento</a:t>
            </a:r>
            <a:endParaRPr lang="en-US" sz="2400">
              <a:ea typeface="+mn-lt"/>
              <a:cs typeface="+mn-lt"/>
            </a:endParaRPr>
          </a:p>
          <a:p>
            <a:pPr marL="457200" indent="-457200"/>
            <a:r>
              <a:rPr lang="en-US" sz="2400" err="1">
                <a:ea typeface="+mn-lt"/>
                <a:cs typeface="+mn-lt"/>
              </a:rPr>
              <a:t>semplicità</a:t>
            </a:r>
            <a:r>
              <a:rPr lang="en-US" sz="2400">
                <a:ea typeface="+mn-lt"/>
                <a:cs typeface="+mn-lt"/>
              </a:rPr>
              <a:t> </a:t>
            </a:r>
          </a:p>
          <a:p>
            <a:pPr marL="457200" indent="-457200"/>
            <a:r>
              <a:rPr lang="en-US" sz="2400" err="1">
                <a:ea typeface="+mn-lt"/>
                <a:cs typeface="+mn-lt"/>
              </a:rPr>
              <a:t>robustezza</a:t>
            </a:r>
            <a:r>
              <a:rPr lang="en-US" sz="2400">
                <a:ea typeface="+mn-lt"/>
                <a:cs typeface="+mn-lt"/>
              </a:rPr>
              <a:t> 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BA094E-1662-C5D5-4BC1-D470FA98BBF3}"/>
              </a:ext>
            </a:extLst>
          </p:cNvPr>
          <p:cNvSpPr/>
          <p:nvPr/>
        </p:nvSpPr>
        <p:spPr>
          <a:xfrm>
            <a:off x="6636151" y="2179898"/>
            <a:ext cx="5420810" cy="3510987"/>
          </a:xfrm>
          <a:custGeom>
            <a:avLst/>
            <a:gdLst>
              <a:gd name="connsiteX0" fmla="*/ 0 w 5420810"/>
              <a:gd name="connsiteY0" fmla="*/ 0 h 3510987"/>
              <a:gd name="connsiteX1" fmla="*/ 5420810 w 5420810"/>
              <a:gd name="connsiteY1" fmla="*/ 0 h 3510987"/>
              <a:gd name="connsiteX2" fmla="*/ 5420810 w 5420810"/>
              <a:gd name="connsiteY2" fmla="*/ 3510987 h 3510987"/>
              <a:gd name="connsiteX3" fmla="*/ 0 w 5420810"/>
              <a:gd name="connsiteY3" fmla="*/ 3510987 h 3510987"/>
              <a:gd name="connsiteX4" fmla="*/ 0 w 5420810"/>
              <a:gd name="connsiteY4" fmla="*/ 0 h 351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810" h="3510987" fill="none" extrusionOk="0">
                <a:moveTo>
                  <a:pt x="0" y="0"/>
                </a:moveTo>
                <a:cubicBezTo>
                  <a:pt x="2226444" y="-146004"/>
                  <a:pt x="4870294" y="36175"/>
                  <a:pt x="5420810" y="0"/>
                </a:cubicBezTo>
                <a:cubicBezTo>
                  <a:pt x="5486851" y="491574"/>
                  <a:pt x="5426011" y="1860735"/>
                  <a:pt x="5420810" y="3510987"/>
                </a:cubicBezTo>
                <a:cubicBezTo>
                  <a:pt x="4480920" y="3546811"/>
                  <a:pt x="1115196" y="3455570"/>
                  <a:pt x="0" y="3510987"/>
                </a:cubicBezTo>
                <a:cubicBezTo>
                  <a:pt x="-11302" y="2307753"/>
                  <a:pt x="-169688" y="592047"/>
                  <a:pt x="0" y="0"/>
                </a:cubicBezTo>
                <a:close/>
              </a:path>
              <a:path w="5420810" h="3510987" stroke="0" extrusionOk="0">
                <a:moveTo>
                  <a:pt x="0" y="0"/>
                </a:moveTo>
                <a:cubicBezTo>
                  <a:pt x="1028099" y="-85058"/>
                  <a:pt x="2762930" y="69557"/>
                  <a:pt x="5420810" y="0"/>
                </a:cubicBezTo>
                <a:cubicBezTo>
                  <a:pt x="5452518" y="1101718"/>
                  <a:pt x="5481297" y="1931349"/>
                  <a:pt x="5420810" y="3510987"/>
                </a:cubicBezTo>
                <a:cubicBezTo>
                  <a:pt x="3923125" y="3465849"/>
                  <a:pt x="804997" y="3577008"/>
                  <a:pt x="0" y="3510987"/>
                </a:cubicBezTo>
                <a:cubicBezTo>
                  <a:pt x="123845" y="2105536"/>
                  <a:pt x="98179" y="964973"/>
                  <a:pt x="0" y="0"/>
                </a:cubicBezTo>
                <a:close/>
              </a:path>
            </a:pathLst>
          </a:custGeom>
          <a:solidFill>
            <a:srgbClr val="EBE3D6"/>
          </a:solidFill>
          <a:ln w="63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white coat&#10;&#10;Description automatically generated">
            <a:extLst>
              <a:ext uri="{FF2B5EF4-FFF2-40B4-BE49-F238E27FC236}">
                <a16:creationId xmlns:a16="http://schemas.microsoft.com/office/drawing/2014/main" id="{016865C0-3216-001F-2773-255FF7E3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02" y="2522318"/>
            <a:ext cx="4899950" cy="28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88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86D5B-D334-CD22-3C64-8C4C2A8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Docker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ACCB-9AC6-CC83-5281-A578F318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Docker è il </a:t>
            </a:r>
            <a:r>
              <a:rPr lang="en-US" sz="2200" dirty="0" err="1">
                <a:ea typeface="+mn-lt"/>
                <a:cs typeface="+mn-lt"/>
              </a:rPr>
              <a:t>fulcro</a:t>
            </a:r>
            <a:r>
              <a:rPr lang="en-US" sz="2200" dirty="0">
                <a:ea typeface="+mn-lt"/>
                <a:cs typeface="+mn-lt"/>
              </a:rPr>
              <a:t> del </a:t>
            </a:r>
            <a:r>
              <a:rPr lang="en-US" sz="2200" dirty="0" err="1">
                <a:ea typeface="+mn-lt"/>
                <a:cs typeface="+mn-lt"/>
              </a:rPr>
              <a:t>progetto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Le </a:t>
            </a:r>
            <a:r>
              <a:rPr lang="en-US" sz="2200" dirty="0" err="1">
                <a:ea typeface="+mn-lt"/>
                <a:cs typeface="+mn-lt"/>
              </a:rPr>
              <a:t>immagini</a:t>
            </a:r>
            <a:r>
              <a:rPr lang="en-US" sz="2200" dirty="0">
                <a:ea typeface="+mn-lt"/>
                <a:cs typeface="+mn-lt"/>
              </a:rPr>
              <a:t> di </a:t>
            </a:r>
            <a:r>
              <a:rPr lang="en-US" sz="2200" dirty="0" err="1">
                <a:ea typeface="+mn-lt"/>
                <a:cs typeface="+mn-lt"/>
              </a:rPr>
              <a:t>tutte</a:t>
            </a:r>
            <a:r>
              <a:rPr lang="en-US" sz="2200" dirty="0">
                <a:ea typeface="+mn-lt"/>
                <a:cs typeface="+mn-lt"/>
              </a:rPr>
              <a:t> le </a:t>
            </a:r>
            <a:r>
              <a:rPr lang="en-US" sz="2200" dirty="0" err="1">
                <a:ea typeface="+mn-lt"/>
                <a:cs typeface="+mn-lt"/>
              </a:rPr>
              <a:t>tecnologie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discusse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sono</a:t>
            </a:r>
            <a:r>
              <a:rPr lang="en-US" sz="2200" dirty="0">
                <a:ea typeface="+mn-lt"/>
                <a:cs typeface="+mn-lt"/>
              </a:rPr>
              <a:t> state collocate </a:t>
            </a:r>
            <a:r>
              <a:rPr lang="en-US" sz="2200" dirty="0" err="1">
                <a:ea typeface="+mn-lt"/>
                <a:cs typeface="+mn-lt"/>
              </a:rPr>
              <a:t>all'interno</a:t>
            </a:r>
            <a:r>
              <a:rPr lang="en-US" sz="2200" dirty="0">
                <a:ea typeface="+mn-lt"/>
                <a:cs typeface="+mn-lt"/>
              </a:rPr>
              <a:t> di container </a:t>
            </a:r>
            <a:r>
              <a:rPr lang="en-US" sz="2200" dirty="0" err="1">
                <a:ea typeface="+mn-lt"/>
                <a:cs typeface="+mn-lt"/>
              </a:rPr>
              <a:t>gestiti</a:t>
            </a:r>
            <a:r>
              <a:rPr lang="en-US" sz="2200" dirty="0">
                <a:ea typeface="+mn-lt"/>
                <a:cs typeface="+mn-lt"/>
              </a:rPr>
              <a:t> da Docker, </a:t>
            </a:r>
            <a:r>
              <a:rPr lang="en-US" sz="2200" dirty="0" err="1">
                <a:ea typeface="+mn-lt"/>
                <a:cs typeface="+mn-lt"/>
              </a:rPr>
              <a:t>che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occupa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anche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della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comunicazione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tra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questi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noProof="1">
                <a:ea typeface="+mn-lt"/>
                <a:cs typeface="+mn-lt"/>
              </a:rPr>
              <a:t>configurando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una</a:t>
            </a:r>
            <a:r>
              <a:rPr lang="en-US" sz="2200" dirty="0">
                <a:ea typeface="+mn-lt"/>
                <a:cs typeface="+mn-lt"/>
              </a:rPr>
              <a:t> rete interna al </a:t>
            </a:r>
            <a:r>
              <a:rPr lang="en-US" sz="2200" dirty="0" err="1">
                <a:ea typeface="+mn-lt"/>
                <a:cs typeface="+mn-lt"/>
              </a:rPr>
              <a:t>sistema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endParaRPr lang="en-US" sz="2200"/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947FA187-D64D-3BED-4339-372707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9" r="26108" b="-1"/>
          <a:stretch/>
        </p:blipFill>
        <p:spPr>
          <a:xfrm>
            <a:off x="5350284" y="9655"/>
            <a:ext cx="6840193" cy="684834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5758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69A-9DFA-6DF3-DA3B-9152BBA5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Fluentd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4067-0CCB-E41D-767D-14F9F7B5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err="1">
                <a:ea typeface="+mn-lt"/>
                <a:cs typeface="+mn-lt"/>
              </a:rPr>
              <a:t>Fluentd</a:t>
            </a:r>
            <a:r>
              <a:rPr lang="en-US" sz="1900">
                <a:ea typeface="+mn-lt"/>
                <a:cs typeface="+mn-lt"/>
              </a:rPr>
              <a:t> è uno </a:t>
            </a:r>
            <a:r>
              <a:rPr lang="en-US" sz="1900" err="1">
                <a:ea typeface="+mn-lt"/>
                <a:cs typeface="+mn-lt"/>
              </a:rPr>
              <a:t>dei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migliori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strumenti</a:t>
            </a:r>
            <a:r>
              <a:rPr lang="en-US" sz="1900">
                <a:ea typeface="+mn-lt"/>
                <a:cs typeface="+mn-lt"/>
              </a:rPr>
              <a:t> per </a:t>
            </a:r>
            <a:r>
              <a:rPr lang="en-US" sz="1900" err="1">
                <a:ea typeface="+mn-lt"/>
                <a:cs typeface="+mn-lt"/>
              </a:rPr>
              <a:t>l'ingestion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dei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dati</a:t>
            </a:r>
            <a:r>
              <a:rPr lang="en-US" sz="1900">
                <a:ea typeface="+mn-lt"/>
                <a:cs typeface="+mn-lt"/>
              </a:rPr>
              <a:t>. Le sue </a:t>
            </a:r>
            <a:r>
              <a:rPr lang="en-US" sz="1900" err="1">
                <a:ea typeface="+mn-lt"/>
                <a:cs typeface="+mn-lt"/>
              </a:rPr>
              <a:t>capacità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si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basano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su</a:t>
            </a:r>
            <a:r>
              <a:rPr lang="en-US" sz="1900">
                <a:ea typeface="+mn-lt"/>
                <a:cs typeface="+mn-lt"/>
              </a:rPr>
              <a:t> :</a:t>
            </a:r>
            <a:endParaRPr lang="en-US" sz="1900"/>
          </a:p>
          <a:p>
            <a:endParaRPr lang="en-US" sz="1900">
              <a:ea typeface="+mn-lt"/>
              <a:cs typeface="+mn-lt"/>
            </a:endParaRPr>
          </a:p>
          <a:p>
            <a:r>
              <a:rPr lang="en-US" sz="1900">
                <a:ea typeface="+mn-lt"/>
                <a:cs typeface="+mn-lt"/>
              </a:rPr>
              <a:t>Ingestion versatile </a:t>
            </a:r>
            <a:r>
              <a:rPr lang="en-US" sz="1900" err="1">
                <a:ea typeface="+mn-lt"/>
                <a:cs typeface="+mn-lt"/>
              </a:rPr>
              <a:t>dei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dati</a:t>
            </a:r>
            <a:r>
              <a:rPr lang="en-US" sz="1900">
                <a:ea typeface="+mn-lt"/>
                <a:cs typeface="+mn-lt"/>
              </a:rPr>
              <a:t> da diverse </a:t>
            </a:r>
            <a:r>
              <a:rPr lang="en-US" sz="1900" err="1">
                <a:ea typeface="+mn-lt"/>
                <a:cs typeface="+mn-lt"/>
              </a:rPr>
              <a:t>fonti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sz="1900"/>
          </a:p>
          <a:p>
            <a:r>
              <a:rPr lang="en-US" sz="1900" err="1">
                <a:ea typeface="+mn-lt"/>
                <a:cs typeface="+mn-lt"/>
              </a:rPr>
              <a:t>Potenti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capacità</a:t>
            </a:r>
            <a:r>
              <a:rPr lang="en-US" sz="1900">
                <a:ea typeface="+mn-lt"/>
                <a:cs typeface="+mn-lt"/>
              </a:rPr>
              <a:t> di </a:t>
            </a:r>
            <a:r>
              <a:rPr lang="en-US" sz="1900" err="1">
                <a:ea typeface="+mn-lt"/>
                <a:cs typeface="+mn-lt"/>
              </a:rPr>
              <a:t>trasformazione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dei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dati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sz="1900"/>
          </a:p>
          <a:p>
            <a:r>
              <a:rPr lang="en-US" sz="1900" err="1">
                <a:ea typeface="+mn-lt"/>
                <a:cs typeface="+mn-lt"/>
              </a:rPr>
              <a:t>Estensibile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attraverso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una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vasta</a:t>
            </a:r>
            <a:r>
              <a:rPr lang="en-US" sz="1900">
                <a:ea typeface="+mn-lt"/>
                <a:cs typeface="+mn-lt"/>
              </a:rPr>
              <a:t> gamma di </a:t>
            </a:r>
            <a:r>
              <a:rPr lang="en-US" sz="1900">
                <a:ea typeface="+mn-lt"/>
                <a:cs typeface="+mn-lt"/>
                <a:hlinkClick r:id="rId2"/>
              </a:rPr>
              <a:t>plugin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sz="1900"/>
          </a:p>
          <a:p>
            <a:r>
              <a:rPr lang="en-US" sz="1900" err="1">
                <a:ea typeface="+mn-lt"/>
                <a:cs typeface="+mn-lt"/>
              </a:rPr>
              <a:t>Scalabile</a:t>
            </a:r>
            <a:r>
              <a:rPr lang="en-US" sz="1900">
                <a:ea typeface="+mn-lt"/>
                <a:cs typeface="+mn-lt"/>
              </a:rPr>
              <a:t> per </a:t>
            </a:r>
            <a:r>
              <a:rPr lang="en-US" sz="1900" err="1">
                <a:ea typeface="+mn-lt"/>
                <a:cs typeface="+mn-lt"/>
              </a:rPr>
              <a:t>gestire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grandi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volumi</a:t>
            </a:r>
            <a:r>
              <a:rPr lang="en-US" sz="1900">
                <a:ea typeface="+mn-lt"/>
                <a:cs typeface="+mn-lt"/>
              </a:rPr>
              <a:t> di </a:t>
            </a:r>
            <a:r>
              <a:rPr lang="en-US" sz="1900" err="1">
                <a:ea typeface="+mn-lt"/>
                <a:cs typeface="+mn-lt"/>
              </a:rPr>
              <a:t>dati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sz="1900"/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  <a:p>
            <a:endParaRPr lang="en-US" sz="1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6567E-4F28-04B4-6D7F-43560FDADAAF}"/>
              </a:ext>
            </a:extLst>
          </p:cNvPr>
          <p:cNvSpPr/>
          <p:nvPr/>
        </p:nvSpPr>
        <p:spPr>
          <a:xfrm>
            <a:off x="5922379" y="501569"/>
            <a:ext cx="5823857" cy="5862734"/>
          </a:xfrm>
          <a:custGeom>
            <a:avLst/>
            <a:gdLst>
              <a:gd name="connsiteX0" fmla="*/ 0 w 5823857"/>
              <a:gd name="connsiteY0" fmla="*/ 0 h 5862734"/>
              <a:gd name="connsiteX1" fmla="*/ 5823857 w 5823857"/>
              <a:gd name="connsiteY1" fmla="*/ 0 h 5862734"/>
              <a:gd name="connsiteX2" fmla="*/ 5823857 w 5823857"/>
              <a:gd name="connsiteY2" fmla="*/ 5862734 h 5862734"/>
              <a:gd name="connsiteX3" fmla="*/ 0 w 5823857"/>
              <a:gd name="connsiteY3" fmla="*/ 5862734 h 5862734"/>
              <a:gd name="connsiteX4" fmla="*/ 0 w 5823857"/>
              <a:gd name="connsiteY4" fmla="*/ 0 h 58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3857" h="5862734" fill="none" extrusionOk="0">
                <a:moveTo>
                  <a:pt x="0" y="0"/>
                </a:moveTo>
                <a:cubicBezTo>
                  <a:pt x="1094180" y="-146004"/>
                  <a:pt x="4205429" y="36175"/>
                  <a:pt x="5823857" y="0"/>
                </a:cubicBezTo>
                <a:cubicBezTo>
                  <a:pt x="5889898" y="1716233"/>
                  <a:pt x="5829058" y="3827999"/>
                  <a:pt x="5823857" y="5862734"/>
                </a:cubicBezTo>
                <a:cubicBezTo>
                  <a:pt x="3991510" y="5898558"/>
                  <a:pt x="1232053" y="5807317"/>
                  <a:pt x="0" y="5862734"/>
                </a:cubicBezTo>
                <a:cubicBezTo>
                  <a:pt x="-11302" y="4067559"/>
                  <a:pt x="-169688" y="2767752"/>
                  <a:pt x="0" y="0"/>
                </a:cubicBezTo>
                <a:close/>
              </a:path>
              <a:path w="5823857" h="5862734" stroke="0" extrusionOk="0">
                <a:moveTo>
                  <a:pt x="0" y="0"/>
                </a:moveTo>
                <a:cubicBezTo>
                  <a:pt x="2462457" y="-85058"/>
                  <a:pt x="3681809" y="69557"/>
                  <a:pt x="5823857" y="0"/>
                </a:cubicBezTo>
                <a:cubicBezTo>
                  <a:pt x="5855565" y="2746217"/>
                  <a:pt x="5884344" y="4664870"/>
                  <a:pt x="5823857" y="5862734"/>
                </a:cubicBezTo>
                <a:cubicBezTo>
                  <a:pt x="5173249" y="5817596"/>
                  <a:pt x="1788907" y="5928755"/>
                  <a:pt x="0" y="5862734"/>
                </a:cubicBezTo>
                <a:cubicBezTo>
                  <a:pt x="123845" y="4861230"/>
                  <a:pt x="98179" y="2037363"/>
                  <a:pt x="0" y="0"/>
                </a:cubicBezTo>
                <a:close/>
              </a:path>
            </a:pathLst>
          </a:custGeom>
          <a:solidFill>
            <a:srgbClr val="EBE3D6"/>
          </a:solidFill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red coat&#10;&#10;Description automatically generated">
            <a:extLst>
              <a:ext uri="{FF2B5EF4-FFF2-40B4-BE49-F238E27FC236}">
                <a16:creationId xmlns:a16="http://schemas.microsoft.com/office/drawing/2014/main" id="{5496372E-9E94-897E-F29D-F8F80CB9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51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D26D-2DB5-0FF5-9462-8D254B06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Kafka e Zookeeper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1F21C8-EA6D-59AD-8DEC-F6158F95C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121" y="2138054"/>
            <a:ext cx="4777381" cy="258320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E274-2A41-F684-ACFD-F13BCBC4A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738" y="1751178"/>
            <a:ext cx="5591021" cy="4946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800" dirty="0">
                <a:ea typeface="+mn-lt"/>
                <a:cs typeface="+mn-lt"/>
              </a:rPr>
              <a:t>Kafka </a:t>
            </a:r>
            <a:endParaRPr lang="en-US" sz="1800">
              <a:ea typeface="+mn-lt"/>
              <a:cs typeface="+mn-lt"/>
            </a:endParaRPr>
          </a:p>
          <a:p>
            <a:pPr marL="742950" lvl="1" indent="-285750"/>
            <a:r>
              <a:rPr lang="en-US" sz="1800" dirty="0">
                <a:ea typeface="+mn-lt"/>
                <a:cs typeface="+mn-lt"/>
              </a:rPr>
              <a:t>è </a:t>
            </a:r>
            <a:r>
              <a:rPr lang="en-US" sz="1800" err="1">
                <a:ea typeface="+mn-lt"/>
                <a:cs typeface="+mn-lt"/>
              </a:rPr>
              <a:t>utilizzato</a:t>
            </a:r>
            <a:r>
              <a:rPr lang="en-US" sz="1800" dirty="0">
                <a:ea typeface="+mn-lt"/>
                <a:cs typeface="+mn-lt"/>
              </a:rPr>
              <a:t> per lo streaming </a:t>
            </a:r>
            <a:r>
              <a:rPr lang="en-US" sz="1800" err="1">
                <a:ea typeface="+mn-lt"/>
                <a:cs typeface="+mn-lt"/>
              </a:rPr>
              <a:t>dei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dati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impiegando</a:t>
            </a:r>
            <a:r>
              <a:rPr lang="en-US" sz="1800" dirty="0">
                <a:ea typeface="+mn-lt"/>
                <a:cs typeface="+mn-lt"/>
              </a:rPr>
              <a:t> un topic </a:t>
            </a:r>
            <a:r>
              <a:rPr lang="en-US" sz="1800" err="1">
                <a:ea typeface="+mn-lt"/>
                <a:cs typeface="+mn-lt"/>
              </a:rPr>
              <a:t>creato</a:t>
            </a:r>
            <a:r>
              <a:rPr lang="en-US" sz="1800" dirty="0">
                <a:ea typeface="+mn-lt"/>
                <a:cs typeface="+mn-lt"/>
              </a:rPr>
              <a:t> per </a:t>
            </a:r>
            <a:r>
              <a:rPr lang="en-US" sz="1800" err="1">
                <a:ea typeface="+mn-lt"/>
                <a:cs typeface="+mn-lt"/>
              </a:rPr>
              <a:t>gestire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efficacemente</a:t>
            </a:r>
            <a:r>
              <a:rPr lang="en-US" sz="1800" dirty="0">
                <a:ea typeface="+mn-lt"/>
                <a:cs typeface="+mn-lt"/>
              </a:rPr>
              <a:t> il </a:t>
            </a:r>
            <a:r>
              <a:rPr lang="en-US" sz="1800" err="1">
                <a:ea typeface="+mn-lt"/>
                <a:cs typeface="+mn-lt"/>
              </a:rPr>
              <a:t>flusso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dei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dati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 err="1">
                <a:ea typeface="+mn-lt"/>
                <a:cs typeface="+mn-lt"/>
              </a:rPr>
              <a:t>ZooKeeper</a:t>
            </a:r>
            <a:r>
              <a:rPr lang="en-US" sz="1800" dirty="0">
                <a:ea typeface="+mn-lt"/>
                <a:cs typeface="+mn-lt"/>
              </a:rPr>
              <a:t> </a:t>
            </a:r>
            <a:endParaRPr lang="en-US" sz="1800">
              <a:ea typeface="+mn-lt"/>
              <a:cs typeface="+mn-lt"/>
            </a:endParaRPr>
          </a:p>
          <a:p>
            <a:pPr marL="742950" lvl="1" indent="-285750"/>
            <a:r>
              <a:rPr lang="en-US" sz="1800" err="1">
                <a:ea typeface="+mn-lt"/>
                <a:cs typeface="+mn-lt"/>
              </a:rPr>
              <a:t>svolge</a:t>
            </a:r>
            <a:r>
              <a:rPr lang="en-US" sz="1800" dirty="0">
                <a:ea typeface="+mn-lt"/>
                <a:cs typeface="+mn-lt"/>
              </a:rPr>
              <a:t> un </a:t>
            </a:r>
            <a:r>
              <a:rPr lang="en-US" sz="1800" err="1">
                <a:ea typeface="+mn-lt"/>
                <a:cs typeface="+mn-lt"/>
              </a:rPr>
              <a:t>ruolo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cruciale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nella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gestione</a:t>
            </a:r>
            <a:r>
              <a:rPr lang="en-US" sz="1800" dirty="0">
                <a:ea typeface="+mn-lt"/>
                <a:cs typeface="+mn-lt"/>
              </a:rPr>
              <a:t> del </a:t>
            </a:r>
            <a:r>
              <a:rPr lang="en-US" sz="1800" err="1">
                <a:ea typeface="+mn-lt"/>
                <a:cs typeface="+mn-lt"/>
              </a:rPr>
              <a:t>flusso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dei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dati</a:t>
            </a:r>
            <a:r>
              <a:rPr lang="en-US" sz="1800" dirty="0">
                <a:ea typeface="+mn-lt"/>
                <a:cs typeface="+mn-lt"/>
              </a:rPr>
              <a:t> di Kafka </a:t>
            </a:r>
            <a:r>
              <a:rPr lang="en-US" sz="1800" err="1">
                <a:ea typeface="+mn-lt"/>
                <a:cs typeface="+mn-lt"/>
              </a:rPr>
              <a:t>coordinando</a:t>
            </a:r>
            <a:r>
              <a:rPr lang="en-US" sz="1800" dirty="0">
                <a:ea typeface="+mn-lt"/>
                <a:cs typeface="+mn-lt"/>
              </a:rPr>
              <a:t> il cluster, </a:t>
            </a:r>
            <a:r>
              <a:rPr lang="en-US" sz="1800" err="1">
                <a:ea typeface="+mn-lt"/>
                <a:cs typeface="+mn-lt"/>
              </a:rPr>
              <a:t>gestendo</a:t>
            </a:r>
            <a:r>
              <a:rPr lang="en-US" sz="1800" dirty="0">
                <a:ea typeface="+mn-lt"/>
                <a:cs typeface="+mn-lt"/>
              </a:rPr>
              <a:t> le </a:t>
            </a:r>
            <a:r>
              <a:rPr lang="en-US" sz="1800" err="1">
                <a:ea typeface="+mn-lt"/>
                <a:cs typeface="+mn-lt"/>
              </a:rPr>
              <a:t>configurazioni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err="1">
                <a:ea typeface="+mn-lt"/>
                <a:cs typeface="+mn-lt"/>
              </a:rPr>
              <a:t>gestendo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metadati</a:t>
            </a:r>
            <a:r>
              <a:rPr lang="en-US" sz="1800" dirty="0">
                <a:ea typeface="+mn-lt"/>
                <a:cs typeface="+mn-lt"/>
              </a:rPr>
              <a:t> di topic e </a:t>
            </a:r>
            <a:r>
              <a:rPr lang="en-US" sz="1800" err="1">
                <a:ea typeface="+mn-lt"/>
                <a:cs typeface="+mn-lt"/>
              </a:rPr>
              <a:t>partizioni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 dirty="0">
                <a:ea typeface="+mn-lt"/>
                <a:cs typeface="+mn-lt"/>
              </a:rPr>
              <a:t>Topic </a:t>
            </a:r>
            <a:r>
              <a:rPr lang="en-US" sz="1800" err="1">
                <a:ea typeface="+mn-lt"/>
                <a:cs typeface="+mn-lt"/>
              </a:rPr>
              <a:t>coinvolti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742950" lvl="1" indent="-285750"/>
            <a:r>
              <a:rPr lang="en-US" sz="1800" dirty="0"/>
              <a:t> </a:t>
            </a:r>
            <a:r>
              <a:rPr lang="en-US" sz="1800" err="1"/>
              <a:t>Job_topic</a:t>
            </a:r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1302D-8FC7-49B7-7ABE-A33D4C45F0BD}"/>
              </a:ext>
            </a:extLst>
          </p:cNvPr>
          <p:cNvSpPr txBox="1"/>
          <p:nvPr/>
        </p:nvSpPr>
        <p:spPr>
          <a:xfrm>
            <a:off x="530508" y="4938531"/>
            <a:ext cx="463372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LO CHIAMAVANO L'UOMO CON LA PALA</a:t>
            </a:r>
          </a:p>
        </p:txBody>
      </p:sp>
    </p:spTree>
    <p:extLst>
      <p:ext uri="{BB962C8B-B14F-4D97-AF65-F5344CB8AC3E}">
        <p14:creationId xmlns:p14="http://schemas.microsoft.com/office/powerpoint/2010/main" val="33164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Introduzione </vt:lpstr>
      <vt:lpstr>Pipeline</vt:lpstr>
      <vt:lpstr>Perchè quello che a noi piace è:</vt:lpstr>
      <vt:lpstr>But, wait</vt:lpstr>
      <vt:lpstr>Perchè proprio loro ?</vt:lpstr>
      <vt:lpstr>Docker</vt:lpstr>
      <vt:lpstr>Fluentd</vt:lpstr>
      <vt:lpstr>Kafka e Zookeeper</vt:lpstr>
      <vt:lpstr>SPARK  (tutto in uno... quasi )</vt:lpstr>
      <vt:lpstr>Elastic search</vt:lpstr>
      <vt:lpstr>KIBANA</vt:lpstr>
      <vt:lpstr>Potential enhancements</vt:lpstr>
      <vt:lpstr>PowerPoint Presentation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337</cp:revision>
  <dcterms:created xsi:type="dcterms:W3CDTF">2024-06-09T19:44:31Z</dcterms:created>
  <dcterms:modified xsi:type="dcterms:W3CDTF">2024-06-13T16:07:20Z</dcterms:modified>
</cp:coreProperties>
</file>